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7" r:id="rId3"/>
    <p:sldId id="260" r:id="rId4"/>
    <p:sldId id="307" r:id="rId5"/>
    <p:sldId id="265" r:id="rId6"/>
    <p:sldId id="314" r:id="rId7"/>
    <p:sldId id="313" r:id="rId8"/>
    <p:sldId id="309" r:id="rId9"/>
    <p:sldId id="308" r:id="rId10"/>
    <p:sldId id="270" r:id="rId11"/>
    <p:sldId id="315" r:id="rId12"/>
    <p:sldId id="337" r:id="rId13"/>
    <p:sldId id="312" r:id="rId14"/>
    <p:sldId id="316" r:id="rId15"/>
    <p:sldId id="317" r:id="rId16"/>
    <p:sldId id="276" r:id="rId17"/>
    <p:sldId id="318" r:id="rId18"/>
    <p:sldId id="319" r:id="rId19"/>
    <p:sldId id="325" r:id="rId20"/>
    <p:sldId id="326" r:id="rId21"/>
    <p:sldId id="328" r:id="rId22"/>
    <p:sldId id="343" r:id="rId23"/>
    <p:sldId id="329" r:id="rId24"/>
    <p:sldId id="340" r:id="rId25"/>
    <p:sldId id="332" r:id="rId26"/>
    <p:sldId id="282" r:id="rId27"/>
    <p:sldId id="336" r:id="rId28"/>
    <p:sldId id="338" r:id="rId29"/>
    <p:sldId id="339" r:id="rId30"/>
    <p:sldId id="344" r:id="rId31"/>
    <p:sldId id="335" r:id="rId32"/>
  </p:sldIdLst>
  <p:sldSz cx="9144000" cy="5143500" type="screen16x9"/>
  <p:notesSz cx="6858000" cy="9144000"/>
  <p:embeddedFontLst>
    <p:embeddedFont>
      <p:font typeface="Fira Sans Extra Condensed SemiBold" panose="020B0600000101010101" charset="-127"/>
      <p:regular r:id="rId34"/>
      <p:bold r:id="rId35"/>
      <p:italic r:id="rId36"/>
      <p:boldItalic r:id="rId37"/>
    </p:embeddedFont>
    <p:embeddedFont>
      <p:font typeface="Bebas Neue" panose="020B0606020202050201" pitchFamily="34" charset="0"/>
      <p:regular r:id="rId38"/>
    </p:embeddedFont>
    <p:embeddedFont>
      <p:font typeface="DM Serif Display" pitchFamily="2" charset="0"/>
      <p:regular r:id="rId39"/>
      <p:italic r:id="rId40"/>
    </p:embeddedFont>
    <p:embeddedFont>
      <p:font typeface="Fira Sans Extra Condensed Medium" panose="020B0600000101010101" charset="0"/>
      <p:regular r:id="rId41"/>
      <p:bold r:id="rId42"/>
      <p:italic r:id="rId43"/>
      <p:boldItalic r:id="rId44"/>
    </p:embeddedFont>
    <p:embeddedFont>
      <p:font typeface="Open Sans Light" panose="020B0306030504020204" pitchFamily="34" charset="0"/>
      <p:regular r:id="rId45"/>
      <p:bold r:id="rId46"/>
      <p:italic r:id="rId47"/>
      <p:boldItalic r:id="rId48"/>
    </p:embeddedFont>
    <p:embeddedFont>
      <p:font typeface="양진체 " panose="02020503000000000000" pitchFamily="18" charset="-127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  <a:srgbClr val="FF9900"/>
    <a:srgbClr val="FB8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339DD2-124A-414A-A6FE-09F234A5C49B}">
  <a:tblStyle styleId="{DD339DD2-124A-414A-A6FE-09F234A5C4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8" autoAdjust="0"/>
    <p:restoredTop sz="76937" autoAdjust="0"/>
  </p:normalViewPr>
  <p:slideViewPr>
    <p:cSldViewPr snapToGrid="0">
      <p:cViewPr varScale="1">
        <p:scale>
          <a:sx n="107" d="100"/>
          <a:sy n="107" d="100"/>
        </p:scale>
        <p:origin x="14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1) </a:t>
            </a:r>
            <a:r>
              <a:rPr lang="ko-KR" altLang="en-US" dirty="0"/>
              <a:t>안녕하세요 </a:t>
            </a:r>
            <a:r>
              <a:rPr lang="ko-KR" altLang="en-US" dirty="0" err="1"/>
              <a:t>레전드오브자바조의</a:t>
            </a:r>
            <a:r>
              <a:rPr lang="ko-KR" altLang="en-US" dirty="0"/>
              <a:t> 프로젝트 발표를 맡은 </a:t>
            </a:r>
            <a:r>
              <a:rPr lang="ko-KR" altLang="en-US" dirty="0" err="1"/>
              <a:t>허준성입니다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저희조의</a:t>
            </a:r>
            <a:r>
              <a:rPr lang="ko-KR" altLang="en-US" dirty="0"/>
              <a:t> 발표를 시작하겠습니다</a:t>
            </a:r>
            <a:r>
              <a:rPr lang="en-US" altLang="ko-KR" dirty="0"/>
              <a:t>.  // 10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여기까지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~6</a:t>
            </a:r>
            <a:r>
              <a:rPr lang="ko-KR" altLang="en-US" dirty="0"/>
              <a:t>분 컷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11)</a:t>
            </a:r>
          </a:p>
          <a:p>
            <a:pPr marL="158750" indent="0">
              <a:buNone/>
            </a:pPr>
            <a:r>
              <a:rPr lang="ko-KR" altLang="en-US" dirty="0"/>
              <a:t>그런데 낚시를 시작하려고 하면 고려해야할 것들이 많습니다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r>
              <a:rPr lang="ko-KR" altLang="en-US" dirty="0"/>
              <a:t>낚시 도구</a:t>
            </a:r>
            <a:r>
              <a:rPr lang="en-US" altLang="ko-KR" dirty="0"/>
              <a:t>, </a:t>
            </a:r>
            <a:r>
              <a:rPr lang="ko-KR" altLang="en-US" dirty="0"/>
              <a:t>낚시터 위치</a:t>
            </a:r>
            <a:r>
              <a:rPr lang="en-US" altLang="ko-KR" dirty="0"/>
              <a:t>, </a:t>
            </a:r>
            <a:r>
              <a:rPr lang="ko-KR" altLang="en-US" dirty="0"/>
              <a:t>날씨정보</a:t>
            </a:r>
            <a:r>
              <a:rPr lang="en-US" altLang="ko-KR" dirty="0"/>
              <a:t>, </a:t>
            </a:r>
            <a:r>
              <a:rPr lang="ko-KR" altLang="en-US" dirty="0"/>
              <a:t>숙박 예약 등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고려해야할 정보들이 많습니다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낚시는 편하게 생각을 정리하며 짜릿한 손맛을 즐기려는 것인데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그런 복잡한 고민을 간편하게 해결해서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낚시 본연의 재미를 잘 느끼도록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낚시 정보 시스템을 만들고자 했습니다</a:t>
            </a:r>
            <a:r>
              <a:rPr lang="en-US" altLang="ko-KR" dirty="0"/>
              <a:t>. //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32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err="1"/>
              <a:t>이런느낌으로</a:t>
            </a:r>
            <a:r>
              <a:rPr lang="ko-KR" altLang="en-US" dirty="0"/>
              <a:t> 화면구현을 해서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홈페이지에 접속하면 필요한 정보들을 한눈에</a:t>
            </a:r>
            <a:r>
              <a:rPr lang="en-US" altLang="ko-KR" dirty="0"/>
              <a:t>, </a:t>
            </a:r>
            <a:r>
              <a:rPr lang="ko-KR" altLang="en-US" dirty="0"/>
              <a:t>편하게 얻을 수 있는 프로그램을 </a:t>
            </a:r>
            <a:r>
              <a:rPr lang="ko-KR" altLang="en-US" dirty="0" err="1"/>
              <a:t>만드려합니다</a:t>
            </a:r>
            <a:r>
              <a:rPr lang="en-US" altLang="ko-KR" dirty="0"/>
              <a:t>. // 20</a:t>
            </a:r>
          </a:p>
        </p:txBody>
      </p:sp>
    </p:spTree>
    <p:extLst>
      <p:ext uri="{BB962C8B-B14F-4D97-AF65-F5344CB8AC3E}">
        <p14:creationId xmlns:p14="http://schemas.microsoft.com/office/powerpoint/2010/main" val="2102813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09717e5391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09717e5391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위해 저희는 자바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, Html/</a:t>
            </a:r>
            <a:r>
              <a:rPr lang="en-US" altLang="ko-KR" dirty="0" err="1"/>
              <a:t>Css</a:t>
            </a:r>
            <a:r>
              <a:rPr lang="en-US" altLang="ko-KR" dirty="0"/>
              <a:t>, git</a:t>
            </a:r>
            <a:r>
              <a:rPr lang="ko-KR" altLang="en-US" dirty="0"/>
              <a:t>을 사용하였습니다</a:t>
            </a:r>
            <a:r>
              <a:rPr lang="en-US" altLang="ko-KR" dirty="0"/>
              <a:t>. // 10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9d03e45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9d03e45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ko-KR" altLang="en-US" dirty="0" err="1"/>
              <a:t>팀일정입니다</a:t>
            </a:r>
            <a:r>
              <a:rPr lang="en-US" altLang="ko-KR" dirty="0"/>
              <a:t>. </a:t>
            </a:r>
            <a:r>
              <a:rPr lang="ko-KR" altLang="en-US" dirty="0"/>
              <a:t>지난 한달동안 빠르게 </a:t>
            </a:r>
            <a:r>
              <a:rPr lang="ko-KR" altLang="en-US" dirty="0" err="1"/>
              <a:t>지나왔던거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</a:t>
            </a:r>
            <a:r>
              <a:rPr lang="ko-KR" altLang="en-US" dirty="0"/>
              <a:t>월달에는 실제로 코딩을 작성하기보다는 프로젝트를 준비하면서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주제를 정하고 팀빌딩하고 구현할 기능 요구사항을 작성하였습니다</a:t>
            </a:r>
            <a:r>
              <a:rPr lang="en-US" altLang="ko-KR" dirty="0"/>
              <a:t>. //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c9cd230a_0_6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c9cd230a_0_6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15) 6</a:t>
            </a:r>
            <a:r>
              <a:rPr lang="ko-KR" altLang="en-US" dirty="0"/>
              <a:t>월달에는 실제로 코드를 작성하면서 요구사항으로 작성했던 기능들을 실제로 구현하였습니다</a:t>
            </a:r>
            <a:r>
              <a:rPr lang="en-US" altLang="ko-KR" dirty="0"/>
              <a:t>. // 10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여기까지 </a:t>
            </a:r>
            <a:r>
              <a:rPr lang="en-US" altLang="ko-KR" dirty="0"/>
              <a:t>7~8</a:t>
            </a:r>
            <a:r>
              <a:rPr lang="ko-KR" altLang="en-US" dirty="0"/>
              <a:t>분 컷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프로그램 시연 </a:t>
            </a:r>
            <a:r>
              <a:rPr lang="en-US" altLang="ko-KR" dirty="0"/>
              <a:t>120</a:t>
            </a:r>
            <a:r>
              <a:rPr lang="ko-KR" altLang="en-US" dirty="0"/>
              <a:t>초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프로그램 시연입니다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와 연동한 </a:t>
            </a:r>
            <a:r>
              <a:rPr lang="en-US" altLang="ko-KR" dirty="0"/>
              <a:t>JAVA </a:t>
            </a:r>
            <a:r>
              <a:rPr lang="ko-KR" altLang="en-US" dirty="0"/>
              <a:t>프로그램을 이클립스 콘솔창으로 통해 실행하는 모습을 보여드리겠습니다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회원가입</a:t>
            </a:r>
          </a:p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가입회원 조회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게시판</a:t>
            </a:r>
          </a:p>
          <a:p>
            <a:pPr marL="158750" indent="0">
              <a:buNone/>
            </a:pPr>
            <a:r>
              <a:rPr lang="en-US" altLang="ko-KR" dirty="0"/>
              <a:t>5-1. </a:t>
            </a:r>
            <a:r>
              <a:rPr lang="ko-KR" altLang="en-US" dirty="0"/>
              <a:t>게시글 작성</a:t>
            </a:r>
          </a:p>
          <a:p>
            <a:pPr marL="158750" indent="0">
              <a:buNone/>
            </a:pPr>
            <a:r>
              <a:rPr lang="en-US" altLang="ko-KR" dirty="0"/>
              <a:t>5-2. </a:t>
            </a:r>
            <a:r>
              <a:rPr lang="ko-KR" altLang="en-US" dirty="0"/>
              <a:t>게시글 조회</a:t>
            </a:r>
          </a:p>
          <a:p>
            <a:pPr marL="158750" indent="0">
              <a:buNone/>
            </a:pPr>
            <a:r>
              <a:rPr lang="en-US" altLang="ko-KR" dirty="0"/>
              <a:t>5-3. </a:t>
            </a:r>
            <a:r>
              <a:rPr lang="ko-KR" altLang="en-US" dirty="0"/>
              <a:t>게시글 삭제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자바 프로그램의 주요 구성은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각각 로그인기능과 게시판기능을 구현한 메서드를 클래스를 두고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메인클레스에서</a:t>
            </a:r>
            <a:r>
              <a:rPr lang="ko-KR" altLang="en-US" dirty="0"/>
              <a:t> 해당 메서드를 호출하는 구조로 구성하였습니다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게시판기능 클래스는 로그인기능 클래스를 상속받아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로그인기능 클래스에서 선언한 필드를 재사용하였습니다</a:t>
            </a:r>
            <a:r>
              <a:rPr lang="en-US" altLang="ko-KR" dirty="0"/>
              <a:t>. //20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39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err="1"/>
              <a:t>메인클래스의</a:t>
            </a:r>
            <a:r>
              <a:rPr lang="ko-KR" altLang="en-US" dirty="0"/>
              <a:t> 코드입니다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사용자가 보는 화면에서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콘솔창에 띄워지는 선택지를 스위치문으로 구성하였습니다 </a:t>
            </a:r>
            <a:r>
              <a:rPr lang="en-US" altLang="ko-KR" dirty="0"/>
              <a:t>//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32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2) </a:t>
            </a:r>
            <a:r>
              <a:rPr lang="ko-KR" altLang="en-US" dirty="0"/>
              <a:t>화면에서 </a:t>
            </a:r>
            <a:r>
              <a:rPr lang="ko-KR" altLang="en-US" dirty="0" err="1"/>
              <a:t>보시는것처럼</a:t>
            </a:r>
            <a:r>
              <a:rPr lang="ko-KR" altLang="en-US" dirty="0"/>
              <a:t> 다음의 순서로 발표를 진행하도록 하겠습니다</a:t>
            </a:r>
            <a:r>
              <a:rPr lang="en-US" altLang="ko-KR" dirty="0"/>
              <a:t>. // 10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사용자가 원하는 선택지를 </a:t>
            </a:r>
            <a:r>
              <a:rPr lang="en-US" altLang="ko-KR" dirty="0"/>
              <a:t>int</a:t>
            </a:r>
            <a:r>
              <a:rPr lang="ko-KR" altLang="en-US" dirty="0"/>
              <a:t>값으로 </a:t>
            </a:r>
            <a:r>
              <a:rPr lang="ko-KR" altLang="en-US" dirty="0" err="1"/>
              <a:t>입력받다보니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발생할수</a:t>
            </a:r>
            <a:r>
              <a:rPr lang="ko-KR" altLang="en-US" dirty="0"/>
              <a:t> 있는 예외는 </a:t>
            </a:r>
            <a:r>
              <a:rPr lang="en-US" altLang="ko-KR" dirty="0"/>
              <a:t>try-catch</a:t>
            </a:r>
            <a:r>
              <a:rPr lang="ko-KR" altLang="en-US" dirty="0"/>
              <a:t>문에서 </a:t>
            </a:r>
            <a:r>
              <a:rPr lang="en-US" altLang="ko-KR" dirty="0" err="1"/>
              <a:t>inputmismatch</a:t>
            </a:r>
            <a:r>
              <a:rPr lang="ko-KR" altLang="en-US" dirty="0"/>
              <a:t>예외처리로 처리하였습니다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다중 </a:t>
            </a:r>
            <a:r>
              <a:rPr lang="en-US" altLang="ko-KR" dirty="0"/>
              <a:t>catch</a:t>
            </a:r>
            <a:r>
              <a:rPr lang="ko-KR" altLang="en-US" dirty="0"/>
              <a:t>문으로 일반 예외처리도 </a:t>
            </a:r>
            <a:r>
              <a:rPr lang="en-US" altLang="ko-KR" dirty="0"/>
              <a:t>2</a:t>
            </a:r>
            <a:r>
              <a:rPr lang="ko-KR" altLang="en-US" dirty="0" err="1"/>
              <a:t>중처리하였습니다</a:t>
            </a:r>
            <a:r>
              <a:rPr lang="en-US" altLang="ko-KR" dirty="0"/>
              <a:t>. //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97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로그인에서 </a:t>
            </a:r>
            <a:r>
              <a:rPr lang="en-US" altLang="ko-KR" dirty="0" err="1"/>
              <a:t>hashMap</a:t>
            </a:r>
            <a:r>
              <a:rPr lang="ko-KR" altLang="en-US" dirty="0"/>
              <a:t>을 통해 입력한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pw</a:t>
            </a:r>
            <a:r>
              <a:rPr lang="ko-KR" altLang="en-US" dirty="0"/>
              <a:t>이 매칭되는지 확인하고자 했습니다</a:t>
            </a:r>
            <a:r>
              <a:rPr lang="en-US" altLang="ko-KR" dirty="0"/>
              <a:t> // 10</a:t>
            </a:r>
          </a:p>
        </p:txBody>
      </p:sp>
    </p:spTree>
    <p:extLst>
      <p:ext uri="{BB962C8B-B14F-4D97-AF65-F5344CB8AC3E}">
        <p14:creationId xmlns:p14="http://schemas.microsoft.com/office/powerpoint/2010/main" val="3725108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왼쪽은 순수 자바프로그램 버전의 코드 오른쪽은 </a:t>
            </a:r>
            <a:r>
              <a:rPr lang="en-US" altLang="ko-KR" dirty="0"/>
              <a:t>DB</a:t>
            </a:r>
            <a:r>
              <a:rPr lang="ko-KR" altLang="en-US" dirty="0"/>
              <a:t>연동 후 코드입니다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왼쪽버전에서는 인풋으로 받은 </a:t>
            </a:r>
            <a:r>
              <a:rPr lang="ko-KR" altLang="en-US" dirty="0" err="1"/>
              <a:t>인트값을</a:t>
            </a:r>
            <a:r>
              <a:rPr lang="ko-KR" altLang="en-US" dirty="0"/>
              <a:t> 배열에 저장하고 해당 배열에 저장한 값을 가져오는 방식으로 프로그램을 구성했지만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오른쪽은 </a:t>
            </a:r>
            <a:r>
              <a:rPr lang="en-US" altLang="ko-KR" dirty="0"/>
              <a:t>DB </a:t>
            </a:r>
            <a:r>
              <a:rPr lang="ko-KR" altLang="en-US" dirty="0"/>
              <a:t>연동 후 </a:t>
            </a:r>
            <a:r>
              <a:rPr lang="en-US" altLang="ko-KR" dirty="0"/>
              <a:t>DB</a:t>
            </a:r>
            <a:r>
              <a:rPr lang="ko-KR" altLang="en-US" dirty="0"/>
              <a:t>에 쿼리문을 통해 값을 넣고 예외처리까지 하는 방식으로 코드를 작성하였습니다</a:t>
            </a:r>
            <a:r>
              <a:rPr lang="en-US" altLang="ko-KR" dirty="0"/>
              <a:t>. //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516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오른쪽은 </a:t>
            </a:r>
            <a:r>
              <a:rPr lang="en-US" altLang="ko-KR" dirty="0"/>
              <a:t>DB </a:t>
            </a:r>
            <a:r>
              <a:rPr lang="ko-KR" altLang="en-US" dirty="0"/>
              <a:t>연동 후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아이디 찾기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이름 생년월일이 맞으면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아이디를 출력하는 방식으로 구성 </a:t>
            </a:r>
            <a:r>
              <a:rPr lang="en-US" altLang="ko-KR" dirty="0"/>
              <a:t>//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00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DB</a:t>
            </a:r>
            <a:r>
              <a:rPr lang="ko-KR" altLang="en-US" dirty="0"/>
              <a:t>연동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//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151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// 30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 err="1"/>
              <a:t>excuteUpdate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리턴은 </a:t>
            </a:r>
            <a:r>
              <a:rPr lang="en-US" altLang="ko-KR" dirty="0"/>
              <a:t>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354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11~12</a:t>
            </a:r>
            <a:r>
              <a:rPr lang="ko-KR" altLang="en-US" dirty="0"/>
              <a:t>분 컷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27) </a:t>
            </a:r>
            <a:r>
              <a:rPr lang="ko-KR" altLang="en-US" dirty="0"/>
              <a:t>마치는 말</a:t>
            </a:r>
          </a:p>
          <a:p>
            <a:pPr marL="158750" indent="0">
              <a:buNone/>
            </a:pPr>
            <a:r>
              <a:rPr lang="ko-KR" altLang="en-US" dirty="0"/>
              <a:t>이렇게 팀프로젝트를 </a:t>
            </a:r>
            <a:r>
              <a:rPr lang="ko-KR" altLang="en-US" dirty="0" err="1"/>
              <a:t>하다보니</a:t>
            </a:r>
            <a:endParaRPr lang="ko-KR" altLang="en-US" dirty="0"/>
          </a:p>
          <a:p>
            <a:pPr marL="158750" indent="0">
              <a:buNone/>
            </a:pPr>
            <a:r>
              <a:rPr lang="ko-KR" altLang="en-US" dirty="0"/>
              <a:t>개인적으로도 많은 공부가 되었고</a:t>
            </a:r>
          </a:p>
          <a:p>
            <a:pPr marL="158750" indent="0">
              <a:buNone/>
            </a:pPr>
            <a:r>
              <a:rPr lang="ko-KR" altLang="en-US" dirty="0" err="1"/>
              <a:t>팀협업에</a:t>
            </a:r>
            <a:r>
              <a:rPr lang="ko-KR" altLang="en-US" dirty="0"/>
              <a:t> 대해서도 경험해볼 수 있었습니다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저희 </a:t>
            </a:r>
            <a:r>
              <a:rPr lang="ko-KR" altLang="en-US" dirty="0" err="1"/>
              <a:t>팀의경우</a:t>
            </a:r>
            <a:r>
              <a:rPr lang="ko-KR" altLang="en-US" dirty="0"/>
              <a:t> 각자 </a:t>
            </a:r>
            <a:r>
              <a:rPr lang="en-US" altLang="ko-KR" dirty="0"/>
              <a:t>JAVA</a:t>
            </a:r>
            <a:r>
              <a:rPr lang="ko-KR" altLang="en-US" dirty="0"/>
              <a:t>코딩 </a:t>
            </a:r>
            <a:r>
              <a:rPr lang="en-US" altLang="ko-KR" dirty="0"/>
              <a:t>/ DB</a:t>
            </a:r>
            <a:r>
              <a:rPr lang="ko-KR" altLang="en-US" dirty="0"/>
              <a:t>연동 </a:t>
            </a:r>
            <a:r>
              <a:rPr lang="en-US" altLang="ko-KR" dirty="0"/>
              <a:t>/ </a:t>
            </a:r>
            <a:r>
              <a:rPr lang="ko-KR" altLang="en-US" dirty="0"/>
              <a:t>화면구현 및 </a:t>
            </a:r>
            <a:r>
              <a:rPr lang="en-US" altLang="ko-KR" dirty="0"/>
              <a:t>ppt, </a:t>
            </a:r>
            <a:r>
              <a:rPr lang="ko-KR" altLang="en-US" dirty="0"/>
              <a:t>발표로 </a:t>
            </a:r>
          </a:p>
          <a:p>
            <a:pPr marL="158750" indent="0">
              <a:buNone/>
            </a:pPr>
            <a:r>
              <a:rPr lang="ko-KR" altLang="en-US" dirty="0"/>
              <a:t>역할을 나누어 프로젝트를 진행했는데</a:t>
            </a:r>
          </a:p>
          <a:p>
            <a:pPr marL="158750" indent="0">
              <a:buNone/>
            </a:pPr>
            <a:r>
              <a:rPr lang="ko-KR" altLang="en-US" dirty="0"/>
              <a:t>서로 진행하는 작업에 대해서 소통이 부족했던 이슈가 </a:t>
            </a:r>
            <a:r>
              <a:rPr lang="ko-KR" altLang="en-US" dirty="0" err="1"/>
              <a:t>있었던거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저의 경우</a:t>
            </a:r>
            <a:r>
              <a:rPr lang="en-US" altLang="ko-KR" dirty="0"/>
              <a:t>, html/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개념을 배우고 실제 구현해보느라</a:t>
            </a:r>
          </a:p>
          <a:p>
            <a:pPr marL="158750" indent="0">
              <a:buNone/>
            </a:pPr>
            <a:r>
              <a:rPr lang="en-US" altLang="ko-KR" dirty="0"/>
              <a:t>java</a:t>
            </a:r>
            <a:r>
              <a:rPr lang="ko-KR" altLang="en-US" dirty="0"/>
              <a:t>프로그램이 어떻게 짜여지는지</a:t>
            </a:r>
            <a:r>
              <a:rPr lang="en-US" altLang="ko-KR" dirty="0"/>
              <a:t>, DB</a:t>
            </a:r>
            <a:r>
              <a:rPr lang="ko-KR" altLang="en-US" dirty="0"/>
              <a:t>연동은 어떤 </a:t>
            </a:r>
            <a:r>
              <a:rPr lang="ko-KR" altLang="en-US" dirty="0" err="1"/>
              <a:t>과정을거쳐</a:t>
            </a:r>
            <a:r>
              <a:rPr lang="ko-KR" altLang="en-US" dirty="0"/>
              <a:t> 진행되는지 잘 </a:t>
            </a:r>
            <a:r>
              <a:rPr lang="ko-KR" altLang="en-US" dirty="0" err="1"/>
              <a:t>모르는채</a:t>
            </a:r>
            <a:r>
              <a:rPr lang="ko-KR" altLang="en-US" dirty="0"/>
              <a:t> 일정이 쭉 지나갔습니다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인간적으로는</a:t>
            </a:r>
            <a:r>
              <a:rPr lang="en-US" altLang="ko-KR" dirty="0"/>
              <a:t>, </a:t>
            </a:r>
            <a:r>
              <a:rPr lang="ko-KR" altLang="en-US" dirty="0"/>
              <a:t>말로는 소통이 잘 되었지만 </a:t>
            </a:r>
          </a:p>
          <a:p>
            <a:pPr marL="158750" indent="0">
              <a:buNone/>
            </a:pPr>
            <a:r>
              <a:rPr lang="ko-KR" altLang="en-US" dirty="0"/>
              <a:t>코드 측면에서는 소통이 부족했던 프로젝트였던 것 같습니다</a:t>
            </a:r>
            <a:r>
              <a:rPr lang="en-US" altLang="ko-KR" dirty="0"/>
              <a:t>. // 1</a:t>
            </a:r>
            <a:r>
              <a:rPr lang="ko-KR" altLang="en-US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228728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9d03e45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9d03e45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앞으로의 팀프로젝트에서는 코드로도 활발한 소통을 하고자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</a:t>
            </a:r>
            <a:r>
              <a:rPr lang="en-US" altLang="ko-KR" dirty="0"/>
              <a:t>1</a:t>
            </a:r>
            <a:r>
              <a:rPr lang="ko-KR" altLang="en-US" dirty="0"/>
              <a:t>차 마감하는 최종프로젝트를 가정해서 향후 일정을 대략적으로 짜보았습니다</a:t>
            </a:r>
            <a:r>
              <a:rPr lang="en-US" altLang="ko-KR" dirty="0"/>
              <a:t>. // 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4632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c9cd230a_0_63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c9cd230a_0_63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진행 도중에 다 같이 모여서 서로의 코드를 리뷰하는 시간을 가지려 하는데요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매주 금요일</a:t>
            </a:r>
            <a:r>
              <a:rPr lang="en-US" altLang="ko-KR" dirty="0"/>
              <a:t>, </a:t>
            </a:r>
            <a:r>
              <a:rPr lang="ko-KR" altLang="en-US" dirty="0"/>
              <a:t>혹은 팀원들이 가능한 시간에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다같이 모여서 서로 코드를 어떻게 작성했는지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제한사항이 있고 해결방안은 어떻게 </a:t>
            </a:r>
            <a:r>
              <a:rPr lang="ko-KR" altLang="en-US" dirty="0" err="1"/>
              <a:t>모색해야할지</a:t>
            </a:r>
            <a:r>
              <a:rPr lang="ko-KR" altLang="en-US" dirty="0"/>
              <a:t> 머리를 맞대고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간단한 단위테스트를 통해 실제로 작업하는 </a:t>
            </a:r>
            <a:r>
              <a:rPr lang="ko-KR" altLang="en-US" dirty="0" err="1"/>
              <a:t>코드들끼리도</a:t>
            </a:r>
            <a:r>
              <a:rPr lang="ko-KR" altLang="en-US" dirty="0"/>
              <a:t> 소통을  하고자 합니다</a:t>
            </a:r>
            <a:r>
              <a:rPr lang="en-US" altLang="ko-KR" dirty="0"/>
              <a:t>. // 30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74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협업</a:t>
            </a:r>
            <a:r>
              <a:rPr lang="en-US" altLang="ko-KR" dirty="0"/>
              <a:t>. </a:t>
            </a:r>
            <a:r>
              <a:rPr lang="ko-KR" altLang="en-US" dirty="0"/>
              <a:t>함께 일하는 것의 의미와 중요성을 깨달을 수 있는 프로젝트였습니다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함께 일하는 방법에 대해 조금씩 </a:t>
            </a:r>
            <a:r>
              <a:rPr lang="ko-KR" altLang="en-US" dirty="0" err="1"/>
              <a:t>배워나가며</a:t>
            </a:r>
            <a:endParaRPr lang="ko-KR" altLang="en-US" dirty="0"/>
          </a:p>
          <a:p>
            <a:pPr marL="158750" indent="0">
              <a:buNone/>
            </a:pPr>
            <a:r>
              <a:rPr lang="ko-KR" altLang="en-US" dirty="0"/>
              <a:t>팀 협업을 통해 능률적으로 작업하여</a:t>
            </a:r>
          </a:p>
          <a:p>
            <a:pPr marL="158750" indent="0">
              <a:buNone/>
            </a:pPr>
            <a:r>
              <a:rPr lang="ko-KR" altLang="en-US" dirty="0"/>
              <a:t>더 높은 완성도</a:t>
            </a:r>
            <a:r>
              <a:rPr lang="en-US" altLang="ko-KR" dirty="0"/>
              <a:t>, </a:t>
            </a:r>
            <a:r>
              <a:rPr lang="ko-KR" altLang="en-US" dirty="0"/>
              <a:t>더 멋진 결과물을 </a:t>
            </a:r>
            <a:r>
              <a:rPr lang="ko-KR" altLang="en-US" dirty="0" err="1"/>
              <a:t>만들어야겠다는</a:t>
            </a:r>
            <a:r>
              <a:rPr lang="ko-KR" altLang="en-US" dirty="0"/>
              <a:t> 것을 절절히 느꼈습니다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지금까지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  //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608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14</a:t>
            </a:r>
            <a:r>
              <a:rPr lang="ko-KR" altLang="en-US" dirty="0"/>
              <a:t>분</a:t>
            </a:r>
            <a:r>
              <a:rPr lang="en-US" altLang="ko-KR" dirty="0"/>
              <a:t>~15</a:t>
            </a:r>
            <a:r>
              <a:rPr lang="ko-KR" altLang="en-US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10583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4) </a:t>
            </a:r>
            <a:r>
              <a:rPr lang="ko-KR" altLang="en-US" dirty="0" err="1"/>
              <a:t>팀소개입니다</a:t>
            </a:r>
            <a:r>
              <a:rPr lang="en-US" altLang="ko-KR" dirty="0"/>
              <a:t>. </a:t>
            </a:r>
            <a:r>
              <a:rPr lang="ko-KR" altLang="en-US" dirty="0"/>
              <a:t>범죄도시 캐릭터에 꽂혀서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범죄도시에 등장하는 배우분들 중 각자 마음에 드는 이미지를 </a:t>
            </a:r>
            <a:r>
              <a:rPr lang="ko-KR" altLang="en-US" dirty="0" err="1"/>
              <a:t>가져와썼는데요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이름 순서대로 </a:t>
            </a:r>
            <a:r>
              <a:rPr lang="ko-KR" altLang="en-US" dirty="0" err="1"/>
              <a:t>소개드리겠습니다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이건효</a:t>
            </a:r>
            <a:r>
              <a:rPr lang="ko-KR" altLang="en-US" dirty="0"/>
              <a:t> 저희 </a:t>
            </a:r>
            <a:r>
              <a:rPr lang="ko-KR" altLang="en-US" dirty="0" err="1"/>
              <a:t>큰형님입니다</a:t>
            </a:r>
            <a:r>
              <a:rPr lang="en-US" altLang="ko-KR" dirty="0"/>
              <a:t>. // </a:t>
            </a:r>
            <a:r>
              <a:rPr lang="ko-KR" altLang="en-US" dirty="0" err="1"/>
              <a:t>허성태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DB</a:t>
            </a:r>
            <a:r>
              <a:rPr lang="ko-KR" altLang="en-US" dirty="0"/>
              <a:t>를 담당하셨고</a:t>
            </a:r>
            <a:r>
              <a:rPr lang="en-US" altLang="ko-KR" dirty="0"/>
              <a:t>, </a:t>
            </a:r>
            <a:r>
              <a:rPr lang="ko-KR" altLang="en-US" dirty="0"/>
              <a:t>유료강의도 </a:t>
            </a:r>
            <a:r>
              <a:rPr lang="ko-KR" altLang="en-US" dirty="0" err="1"/>
              <a:t>찾아들으시며</a:t>
            </a:r>
            <a:r>
              <a:rPr lang="ko-KR" altLang="en-US" dirty="0"/>
              <a:t> 정말 열심히 배우고 적용하셨습니다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 왼쪽 </a:t>
            </a:r>
            <a:r>
              <a:rPr lang="ko-KR" altLang="en-US" dirty="0" err="1"/>
              <a:t>자리시기도한데</a:t>
            </a:r>
            <a:r>
              <a:rPr lang="ko-KR" altLang="en-US" dirty="0"/>
              <a:t> 이번 프로젝트 동안 학습량이 </a:t>
            </a:r>
            <a:r>
              <a:rPr lang="ko-KR" altLang="en-US" dirty="0" err="1"/>
              <a:t>정말어마어마하시더라구요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같이 </a:t>
            </a:r>
            <a:r>
              <a:rPr lang="ko-KR" altLang="en-US" dirty="0" err="1"/>
              <a:t>프로젝트하면서</a:t>
            </a:r>
            <a:r>
              <a:rPr lang="ko-KR" altLang="en-US" dirty="0"/>
              <a:t> 열심히 배우시는 그 모습에 저도 많이 배웠습니다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우리 </a:t>
            </a:r>
            <a:r>
              <a:rPr lang="ko-KR" altLang="en-US" dirty="0" err="1"/>
              <a:t>조장님입니다</a:t>
            </a:r>
            <a:r>
              <a:rPr lang="en-US" altLang="ko-KR" dirty="0"/>
              <a:t>. // </a:t>
            </a:r>
            <a:r>
              <a:rPr lang="ko-KR" altLang="en-US" dirty="0" err="1"/>
              <a:t>손석구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JAVA</a:t>
            </a:r>
            <a:r>
              <a:rPr lang="ko-KR" altLang="en-US" dirty="0"/>
              <a:t>담당 및 전반적인 팀 일정</a:t>
            </a:r>
            <a:r>
              <a:rPr lang="en-US" altLang="ko-KR" dirty="0"/>
              <a:t>/</a:t>
            </a:r>
            <a:r>
              <a:rPr lang="ko-KR" altLang="en-US" dirty="0" err="1"/>
              <a:t>업무분장등</a:t>
            </a:r>
            <a:r>
              <a:rPr lang="ko-KR" altLang="en-US" dirty="0"/>
              <a:t> 팀 리더로서 많은 역할을 해주었습니다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개인적으로 진원이가 조장을 맡아줘서 정말 많이 든든했는데요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진원이가 조장으로서 </a:t>
            </a:r>
            <a:r>
              <a:rPr lang="ko-KR" altLang="en-US" dirty="0" err="1"/>
              <a:t>일정관리해주고</a:t>
            </a:r>
            <a:r>
              <a:rPr lang="ko-KR" altLang="en-US" dirty="0"/>
              <a:t> </a:t>
            </a:r>
            <a:r>
              <a:rPr lang="ko-KR" altLang="en-US" dirty="0" err="1"/>
              <a:t>일나눠주고</a:t>
            </a:r>
            <a:r>
              <a:rPr lang="ko-KR" altLang="en-US" dirty="0"/>
              <a:t> 해서 이번프로젝트가 무사히 발표까지 올 수 </a:t>
            </a:r>
            <a:r>
              <a:rPr lang="ko-KR" altLang="en-US" dirty="0" err="1"/>
              <a:t>있었던거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재영이는 지금 옆에서 발표 보조를 해주고 있는 </a:t>
            </a:r>
            <a:r>
              <a:rPr lang="ko-KR" altLang="en-US" dirty="0" err="1"/>
              <a:t>이친구입니다</a:t>
            </a:r>
            <a:r>
              <a:rPr lang="en-US" altLang="ko-KR" dirty="0"/>
              <a:t>. // </a:t>
            </a:r>
            <a:r>
              <a:rPr lang="ko-KR" altLang="en-US" dirty="0"/>
              <a:t>박지환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우리조에서는</a:t>
            </a:r>
            <a:r>
              <a:rPr lang="ko-KR" altLang="en-US" dirty="0"/>
              <a:t> 예외마스터라고 부르는데요 자바 예외처리리 등을 통해서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전반적인 프로그램 완성도를 끌어올리는데 많은 도움을 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소개드릴 팀원은 저입니다</a:t>
            </a:r>
            <a:r>
              <a:rPr lang="en-US" altLang="ko-KR" dirty="0"/>
              <a:t>. // </a:t>
            </a:r>
            <a:r>
              <a:rPr lang="ko-KR" altLang="en-US" dirty="0"/>
              <a:t>마동석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화면구현</a:t>
            </a:r>
            <a:r>
              <a:rPr lang="en-US" altLang="ko-KR" dirty="0"/>
              <a:t>/PPT/</a:t>
            </a:r>
            <a:r>
              <a:rPr lang="ko-KR" altLang="en-US" dirty="0"/>
              <a:t>발표를 맡아서 담당했는데요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프로젝트에서 화면구현 준비하면서 </a:t>
            </a:r>
            <a:r>
              <a:rPr lang="en-US" altLang="ko-KR" dirty="0"/>
              <a:t>html/</a:t>
            </a:r>
            <a:r>
              <a:rPr lang="en-US" altLang="ko-KR" dirty="0" err="1"/>
              <a:t>css</a:t>
            </a:r>
            <a:r>
              <a:rPr lang="ko-KR" altLang="en-US" dirty="0"/>
              <a:t>를 공부하면서 많이 </a:t>
            </a:r>
            <a:r>
              <a:rPr lang="ko-KR" altLang="en-US" dirty="0" err="1"/>
              <a:t>배우기도하고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같이 팀프로젝트를 하면서 팀 협업부분에서 많이 </a:t>
            </a:r>
            <a:r>
              <a:rPr lang="ko-KR" altLang="en-US" dirty="0" err="1"/>
              <a:t>배웠던거</a:t>
            </a:r>
            <a:r>
              <a:rPr lang="ko-KR" altLang="en-US" dirty="0"/>
              <a:t> 같습니다</a:t>
            </a:r>
            <a:r>
              <a:rPr lang="en-US" altLang="ko-KR" dirty="0"/>
              <a:t>. // 90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92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6)</a:t>
            </a:r>
            <a:r>
              <a:rPr lang="ko-KR" altLang="en-US" dirty="0"/>
              <a:t>저희는 프로젝트 주제를 낚시로 잡았습니다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낚시</a:t>
            </a:r>
            <a:r>
              <a:rPr lang="en-US" altLang="ko-KR" dirty="0"/>
              <a:t>, </a:t>
            </a:r>
            <a:r>
              <a:rPr lang="ko-KR" altLang="en-US" dirty="0"/>
              <a:t>저는 그렇게 많이 해보지 않았는데요</a:t>
            </a:r>
          </a:p>
          <a:p>
            <a:pPr marL="158750" indent="0">
              <a:buNone/>
            </a:pPr>
            <a:r>
              <a:rPr lang="ko-KR" altLang="en-US" dirty="0"/>
              <a:t>단순하게 생각해보면 물고기를 잡는 행위인데 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왜 낚시를 즐기고 좋아하는 사람들이 있는 걸까요</a:t>
            </a:r>
            <a:r>
              <a:rPr lang="en-US" altLang="ko-KR" dirty="0"/>
              <a:t>?</a:t>
            </a:r>
          </a:p>
          <a:p>
            <a:pPr marL="158750" indent="0">
              <a:buNone/>
            </a:pPr>
            <a:r>
              <a:rPr lang="ko-KR" altLang="en-US" dirty="0"/>
              <a:t>낚시에 대한 영상을 같이 보시면서 알아보겠습니다</a:t>
            </a:r>
            <a:r>
              <a:rPr lang="en-US" altLang="ko-KR" dirty="0"/>
              <a:t>. //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0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r>
              <a:rPr lang="en-US" altLang="ko-KR" dirty="0"/>
              <a:t>7) </a:t>
            </a:r>
            <a:r>
              <a:rPr lang="ko-KR" altLang="en-US" dirty="0" err="1"/>
              <a:t>도시어부라는</a:t>
            </a:r>
            <a:r>
              <a:rPr lang="ko-KR" altLang="en-US" dirty="0"/>
              <a:t> 예능 프로그램 영상입니다</a:t>
            </a:r>
            <a:r>
              <a:rPr lang="en-US" altLang="ko-KR" dirty="0"/>
              <a:t>.</a:t>
            </a:r>
          </a:p>
          <a:p>
            <a:pPr marL="158750" lvl="0" indent="0">
              <a:buNone/>
            </a:pPr>
            <a:r>
              <a:rPr lang="ko-KR" altLang="en-US" dirty="0"/>
              <a:t>개인적으로 </a:t>
            </a:r>
            <a:r>
              <a:rPr lang="ko-KR" altLang="en-US" dirty="0" err="1"/>
              <a:t>낚시란</a:t>
            </a:r>
            <a:r>
              <a:rPr lang="ko-KR" altLang="en-US" dirty="0"/>
              <a:t> </a:t>
            </a:r>
            <a:r>
              <a:rPr lang="ko-KR" altLang="en-US" dirty="0" err="1"/>
              <a:t>어떤느낌인지</a:t>
            </a:r>
            <a:r>
              <a:rPr lang="ko-KR" altLang="en-US" dirty="0"/>
              <a:t> 압축적으로 </a:t>
            </a:r>
            <a:r>
              <a:rPr lang="ko-KR" altLang="en-US" dirty="0" err="1"/>
              <a:t>느낄수</a:t>
            </a:r>
            <a:r>
              <a:rPr lang="ko-KR" altLang="en-US" dirty="0"/>
              <a:t> 있어서 좋았던 영상이라 가져와봤습니다</a:t>
            </a:r>
          </a:p>
          <a:p>
            <a:pPr marL="158750" lvl="0" indent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좋은 뷰를 느끼고 여행하며 힐링</a:t>
            </a:r>
          </a:p>
          <a:p>
            <a:pPr marL="158750" lvl="0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낚시 동행과 교류</a:t>
            </a:r>
            <a:r>
              <a:rPr lang="en-US" altLang="ko-KR" dirty="0"/>
              <a:t>, </a:t>
            </a:r>
            <a:r>
              <a:rPr lang="ko-KR" altLang="en-US" dirty="0"/>
              <a:t>우정</a:t>
            </a:r>
          </a:p>
          <a:p>
            <a:pPr marL="158750" lvl="0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낚시 본연의 재미</a:t>
            </a:r>
          </a:p>
          <a:p>
            <a:pPr marL="158750" lvl="0" indent="0">
              <a:buNone/>
            </a:pPr>
            <a:r>
              <a:rPr lang="ko-KR" altLang="en-US" dirty="0"/>
              <a:t>낚시를 하면서 영상에서 보듯 이렇게 </a:t>
            </a:r>
            <a:r>
              <a:rPr lang="en-US" altLang="ko-KR" dirty="0"/>
              <a:t>3</a:t>
            </a:r>
            <a:r>
              <a:rPr lang="ko-KR" altLang="en-US" dirty="0"/>
              <a:t>가지 이상의 감정을 느낄 수 </a:t>
            </a:r>
            <a:r>
              <a:rPr lang="ko-KR" altLang="en-US" dirty="0" err="1"/>
              <a:t>있는거같아</a:t>
            </a:r>
            <a:r>
              <a:rPr lang="ko-KR" altLang="en-US" dirty="0"/>
              <a:t> 많은 사람들이 즐기고 좋아하는 것 같습니다</a:t>
            </a:r>
            <a:r>
              <a:rPr lang="en-US" altLang="ko-KR" dirty="0"/>
              <a:t>.</a:t>
            </a:r>
          </a:p>
          <a:p>
            <a:pPr marL="158750" lvl="0" indent="0">
              <a:buNone/>
            </a:pPr>
            <a:endParaRPr lang="en-US" altLang="ko-KR" dirty="0"/>
          </a:p>
          <a:p>
            <a:pPr marL="158750" lvl="0" indent="0">
              <a:buNone/>
            </a:pPr>
            <a:r>
              <a:rPr lang="en-US" altLang="ko-KR" dirty="0"/>
              <a:t>//140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50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8) </a:t>
            </a:r>
            <a:r>
              <a:rPr lang="ko-KR" altLang="en-US" dirty="0"/>
              <a:t>실제로 </a:t>
            </a:r>
            <a:r>
              <a:rPr lang="en-US" altLang="ko-KR" dirty="0"/>
              <a:t>2018</a:t>
            </a:r>
            <a:r>
              <a:rPr lang="ko-KR" altLang="en-US" dirty="0"/>
              <a:t>년 해양수산부에서 발표한 통계에 따르면 낚시 시장은 </a:t>
            </a:r>
            <a:r>
              <a:rPr lang="en-US" altLang="ko-KR" dirty="0"/>
              <a:t>2.4</a:t>
            </a:r>
            <a:r>
              <a:rPr lang="ko-KR" altLang="en-US" dirty="0"/>
              <a:t>조원의 규모를 </a:t>
            </a:r>
            <a:r>
              <a:rPr lang="ko-KR" altLang="en-US" dirty="0" err="1"/>
              <a:t>가진시장입니다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낚시산업 자체가 단순한 낚시 </a:t>
            </a:r>
            <a:r>
              <a:rPr lang="ko-KR" altLang="en-US" dirty="0" err="1"/>
              <a:t>서비스업뿐</a:t>
            </a:r>
            <a:r>
              <a:rPr lang="ko-KR" altLang="en-US" dirty="0"/>
              <a:t> 아니라 낚시도구</a:t>
            </a:r>
            <a:r>
              <a:rPr lang="en-US" altLang="ko-KR" dirty="0"/>
              <a:t>, </a:t>
            </a:r>
            <a:r>
              <a:rPr lang="ko-KR" altLang="en-US" dirty="0"/>
              <a:t>선박 산업도 </a:t>
            </a:r>
            <a:r>
              <a:rPr lang="ko-KR" altLang="en-US" dirty="0" err="1"/>
              <a:t>엮여있는</a:t>
            </a:r>
            <a:r>
              <a:rPr lang="ko-KR" altLang="en-US" dirty="0"/>
              <a:t> 복합적인 산업이기 때문에 규모가 큰 것 같습니다</a:t>
            </a:r>
            <a:r>
              <a:rPr lang="en-US" altLang="ko-KR" dirty="0"/>
              <a:t>. //30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349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9) </a:t>
            </a:r>
            <a:r>
              <a:rPr lang="ko-KR" altLang="en-US" dirty="0"/>
              <a:t>낚시 인구는 </a:t>
            </a:r>
            <a:r>
              <a:rPr lang="ko-KR" altLang="en-US" dirty="0" err="1"/>
              <a:t>천만수준입니다</a:t>
            </a:r>
            <a:r>
              <a:rPr lang="en-US" altLang="ko-KR" dirty="0"/>
              <a:t>. </a:t>
            </a:r>
            <a:r>
              <a:rPr lang="ko-KR" altLang="en-US" dirty="0"/>
              <a:t>우리나라 인구의 </a:t>
            </a:r>
            <a:r>
              <a:rPr lang="en-US" altLang="ko-KR" dirty="0"/>
              <a:t>1/5</a:t>
            </a:r>
            <a:r>
              <a:rPr lang="ko-KR" altLang="en-US" dirty="0"/>
              <a:t>정도가 낚시를 즐기는 낚시 인구라는 말인데요</a:t>
            </a:r>
          </a:p>
          <a:p>
            <a:pPr marL="158750" indent="0">
              <a:buNone/>
            </a:pPr>
            <a:r>
              <a:rPr lang="ko-KR" altLang="en-US" dirty="0"/>
              <a:t>이 낚시 인구는 연평균 </a:t>
            </a:r>
            <a:r>
              <a:rPr lang="en-US" altLang="ko-KR" dirty="0"/>
              <a:t>8%</a:t>
            </a:r>
            <a:r>
              <a:rPr lang="ko-KR" altLang="en-US" dirty="0"/>
              <a:t>로 지속적으로 성장하고 있어서 앞으로도 전도 유망한 분야입니다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이렇게 성장가능성이 높은 유망한 분야이며</a:t>
            </a:r>
            <a:r>
              <a:rPr lang="en-US" altLang="ko-KR" dirty="0"/>
              <a:t>,</a:t>
            </a:r>
          </a:p>
          <a:p>
            <a:pPr marL="158750" indent="0">
              <a:buNone/>
            </a:pPr>
            <a:r>
              <a:rPr lang="ko-KR" altLang="en-US" dirty="0"/>
              <a:t>많은 사람들이 즐기고 있고</a:t>
            </a:r>
            <a:r>
              <a:rPr lang="en-US" altLang="ko-KR" dirty="0"/>
              <a:t>,  </a:t>
            </a:r>
            <a:r>
              <a:rPr lang="ko-KR" altLang="en-US" dirty="0"/>
              <a:t>예능이나 영상들을 접하며 </a:t>
            </a:r>
            <a:r>
              <a:rPr lang="ko-KR" altLang="en-US" dirty="0" err="1"/>
              <a:t>흥미있었던</a:t>
            </a:r>
            <a:r>
              <a:rPr lang="ko-KR" altLang="en-US" dirty="0"/>
              <a:t> 분야기때문에</a:t>
            </a:r>
          </a:p>
          <a:p>
            <a:pPr marL="158750" indent="0">
              <a:buNone/>
            </a:pPr>
            <a:r>
              <a:rPr lang="ko-KR" altLang="en-US" dirty="0" err="1"/>
              <a:t>저희조는</a:t>
            </a:r>
            <a:r>
              <a:rPr lang="ko-KR" altLang="en-US" dirty="0"/>
              <a:t> 낚시를 주제로 프로젝트를 하고자 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// 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94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packs/mass-production-38?word=mass%20production/?utm_source=slidesgo_template&amp;utm_medium=referral-link&amp;utm_campaign=sg_resources&amp;utm_content=flaticon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>
            <a:hlinkClick r:id="rId2"/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000" b="0">
                <a:solidFill>
                  <a:schemeClr val="hlink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26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 l="29961" r="29961"/>
          <a:stretch/>
        </p:blipFill>
        <p:spPr>
          <a:xfrm>
            <a:off x="6054600" y="0"/>
            <a:ext cx="308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/>
          <p:nvPr/>
        </p:nvSpPr>
        <p:spPr>
          <a:xfrm>
            <a:off x="6054600" y="0"/>
            <a:ext cx="3089400" cy="5143500"/>
          </a:xfrm>
          <a:prstGeom prst="rect">
            <a:avLst/>
          </a:prstGeom>
          <a:solidFill>
            <a:srgbClr val="0A4B25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0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9" r:id="rId9"/>
    <p:sldLayoutId id="2147483670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cAlNjOKq8no?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양진체 " panose="02020503000000000000" pitchFamily="18" charset="-127"/>
                <a:ea typeface="양진체 " panose="02020503000000000000" pitchFamily="18" charset="-127"/>
              </a:rPr>
              <a:t>LEGEND OF JAVA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이건효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조진원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주재영</a:t>
            </a:r>
            <a:r>
              <a:rPr lang="en-US" altLang="ko-KR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,</a:t>
            </a:r>
            <a:r>
              <a:rPr lang="ko-KR" altLang="en-US" sz="2000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000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허준성</a:t>
            </a:r>
            <a:endParaRPr sz="20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754155" y="1472625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sz="6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4101725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5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개요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" name="Google Shape;148;p29">
            <a:extLst>
              <a:ext uri="{FF2B5EF4-FFF2-40B4-BE49-F238E27FC236}">
                <a16:creationId xmlns:a16="http://schemas.microsoft.com/office/drawing/2014/main" id="{3C51C7F7-65D2-51D2-5257-8E1C8EE94E45}"/>
              </a:ext>
            </a:extLst>
          </p:cNvPr>
          <p:cNvSpPr txBox="1">
            <a:spLocks/>
          </p:cNvSpPr>
          <p:nvPr/>
        </p:nvSpPr>
        <p:spPr>
          <a:xfrm>
            <a:off x="141825" y="1680600"/>
            <a:ext cx="886035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 정보 시스템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 </a:t>
            </a:r>
            <a:r>
              <a:rPr lang="en-US" altLang="ko-KR" sz="4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Inforamtion</a:t>
            </a:r>
            <a:r>
              <a:rPr lang="en-US" altLang="ko-KR" sz="4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System)</a:t>
            </a:r>
            <a:endParaRPr lang="ko-KR" altLang="en-US" sz="4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67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A4015-3C1E-837B-CB5E-BC548D2C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8" y="676405"/>
            <a:ext cx="8560904" cy="42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7" name="Google Shape;1267;p48"/>
          <p:cNvCxnSpPr>
            <a:cxnSpLocks/>
          </p:cNvCxnSpPr>
          <p:nvPr/>
        </p:nvCxnSpPr>
        <p:spPr>
          <a:xfrm flipH="1">
            <a:off x="5677266" y="1364303"/>
            <a:ext cx="563759" cy="135103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48"/>
          <p:cNvCxnSpPr>
            <a:cxnSpLocks/>
            <a:stCxn id="1271" idx="3"/>
          </p:cNvCxnSpPr>
          <p:nvPr/>
        </p:nvCxnSpPr>
        <p:spPr>
          <a:xfrm>
            <a:off x="2468948" y="1378982"/>
            <a:ext cx="844363" cy="57997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75" name="Google Shape;1275;p48"/>
          <p:cNvGrpSpPr/>
          <p:nvPr/>
        </p:nvGrpSpPr>
        <p:grpSpPr>
          <a:xfrm>
            <a:off x="4660419" y="2481836"/>
            <a:ext cx="1045192" cy="1045101"/>
            <a:chOff x="3306813" y="1217603"/>
            <a:chExt cx="1275869" cy="1275757"/>
          </a:xfrm>
        </p:grpSpPr>
        <p:sp>
          <p:nvSpPr>
            <p:cNvPr id="1276" name="Google Shape;1276;p48"/>
            <p:cNvSpPr/>
            <p:nvPr/>
          </p:nvSpPr>
          <p:spPr>
            <a:xfrm>
              <a:off x="3306813" y="1217603"/>
              <a:ext cx="1275869" cy="127575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3545284" y="1456032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</p:grpSp>
      <p:cxnSp>
        <p:nvCxnSpPr>
          <p:cNvPr id="1281" name="Google Shape;1281;p48"/>
          <p:cNvCxnSpPr>
            <a:cxnSpLocks/>
            <a:stCxn id="1282" idx="3"/>
          </p:cNvCxnSpPr>
          <p:nvPr/>
        </p:nvCxnSpPr>
        <p:spPr>
          <a:xfrm flipV="1">
            <a:off x="2762781" y="3732071"/>
            <a:ext cx="581880" cy="37823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85" name="Google Shape;1285;p48"/>
          <p:cNvSpPr/>
          <p:nvPr/>
        </p:nvSpPr>
        <p:spPr>
          <a:xfrm>
            <a:off x="3189004" y="3088876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273" name="Google Shape;1273;p48"/>
          <p:cNvCxnSpPr>
            <a:cxnSpLocks/>
          </p:cNvCxnSpPr>
          <p:nvPr/>
        </p:nvCxnSpPr>
        <p:spPr>
          <a:xfrm>
            <a:off x="5545245" y="3170124"/>
            <a:ext cx="770867" cy="31666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466574-F86E-1069-0D73-53E257F6F521}"/>
              </a:ext>
            </a:extLst>
          </p:cNvPr>
          <p:cNvGrpSpPr/>
          <p:nvPr/>
        </p:nvGrpSpPr>
        <p:grpSpPr>
          <a:xfrm>
            <a:off x="6316112" y="2841884"/>
            <a:ext cx="2993316" cy="1012229"/>
            <a:chOff x="6316112" y="2841884"/>
            <a:chExt cx="2993316" cy="1012229"/>
          </a:xfrm>
        </p:grpSpPr>
        <p:sp>
          <p:nvSpPr>
            <p:cNvPr id="1327" name="Google Shape;1327;p48"/>
            <p:cNvSpPr txBox="1"/>
            <p:nvPr/>
          </p:nvSpPr>
          <p:spPr>
            <a:xfrm>
              <a:off x="6316112" y="2841884"/>
              <a:ext cx="2248383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Git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28" name="Google Shape;1328;p48"/>
            <p:cNvSpPr txBox="1"/>
            <p:nvPr/>
          </p:nvSpPr>
          <p:spPr>
            <a:xfrm>
              <a:off x="6316112" y="3405313"/>
              <a:ext cx="2993316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팀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협업툴로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깃사용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GUI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프로그램으로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GithubDesktop</a:t>
              </a:r>
              <a:endParaRPr lang="en-US" altLang="ko-KR"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branch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는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main/java/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db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/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4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가지로 나누어 관리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545852-F467-A39A-7E72-4676533E2CE1}"/>
              </a:ext>
            </a:extLst>
          </p:cNvPr>
          <p:cNvGrpSpPr/>
          <p:nvPr/>
        </p:nvGrpSpPr>
        <p:grpSpPr>
          <a:xfrm>
            <a:off x="6241025" y="910481"/>
            <a:ext cx="2553573" cy="762661"/>
            <a:chOff x="6241025" y="910481"/>
            <a:chExt cx="2553573" cy="762661"/>
          </a:xfrm>
        </p:grpSpPr>
        <p:sp>
          <p:nvSpPr>
            <p:cNvPr id="1331" name="Google Shape;1331;p48"/>
            <p:cNvSpPr txBox="1"/>
            <p:nvPr/>
          </p:nvSpPr>
          <p:spPr>
            <a:xfrm>
              <a:off x="6241025" y="910481"/>
              <a:ext cx="1744537" cy="2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rPr>
                <a:t>HTML5/CSS3</a:t>
              </a:r>
              <a:endParaRPr sz="16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32" name="Google Shape;1332;p48"/>
            <p:cNvSpPr txBox="1"/>
            <p:nvPr/>
          </p:nvSpPr>
          <p:spPr>
            <a:xfrm>
              <a:off x="6241025" y="1224342"/>
              <a:ext cx="2553573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화면구현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.</a:t>
              </a:r>
            </a:p>
            <a:p>
              <a:pPr marL="0" lvl="0" indent="0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편집툴은</a:t>
              </a:r>
              <a:r>
                <a:rPr lang="ko-KR" altLang="en-US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Visual </a:t>
              </a:r>
              <a:r>
                <a:rPr lang="en-US" altLang="ko-KR" sz="1200" dirty="0" err="1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Stuido</a:t>
              </a:r>
              <a:r>
                <a: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rPr>
                <a:t> Code</a:t>
              </a:r>
              <a:endParaRPr sz="1200" dirty="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58674C-4C78-A8FD-4A55-1F828016B32B}"/>
              </a:ext>
            </a:extLst>
          </p:cNvPr>
          <p:cNvGrpSpPr/>
          <p:nvPr/>
        </p:nvGrpSpPr>
        <p:grpSpPr>
          <a:xfrm>
            <a:off x="82475" y="939332"/>
            <a:ext cx="2386473" cy="958210"/>
            <a:chOff x="139840" y="1042337"/>
            <a:chExt cx="2386473" cy="958210"/>
          </a:xfrm>
        </p:grpSpPr>
        <p:sp>
          <p:nvSpPr>
            <p:cNvPr id="1271" name="Google Shape;1271;p48"/>
            <p:cNvSpPr/>
            <p:nvPr/>
          </p:nvSpPr>
          <p:spPr>
            <a:xfrm>
              <a:off x="256213" y="1042337"/>
              <a:ext cx="2270100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4" name="Google Shape;1334;p48"/>
            <p:cNvGrpSpPr/>
            <p:nvPr/>
          </p:nvGrpSpPr>
          <p:grpSpPr>
            <a:xfrm>
              <a:off x="139840" y="1121247"/>
              <a:ext cx="2374112" cy="879300"/>
              <a:chOff x="4447252" y="5061960"/>
              <a:chExt cx="1847018" cy="879300"/>
            </a:xfrm>
          </p:grpSpPr>
          <p:sp>
            <p:nvSpPr>
              <p:cNvPr id="1335" name="Google Shape;1335;p48"/>
              <p:cNvSpPr txBox="1"/>
              <p:nvPr/>
            </p:nvSpPr>
            <p:spPr>
              <a:xfrm>
                <a:off x="4571072" y="5061960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JAVA 18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36" name="Google Shape;1336;p48"/>
              <p:cNvSpPr txBox="1"/>
              <p:nvPr/>
            </p:nvSpPr>
            <p:spPr>
              <a:xfrm>
                <a:off x="4447252" y="5492460"/>
                <a:ext cx="1847018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메인 프로그램 개발언어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로그인 기능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,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게시판 기능 구현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편집툴은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eclipse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3A39E5-89C6-CA79-4A69-1DD4D293DE92}"/>
              </a:ext>
            </a:extLst>
          </p:cNvPr>
          <p:cNvGrpSpPr/>
          <p:nvPr/>
        </p:nvGrpSpPr>
        <p:grpSpPr>
          <a:xfrm>
            <a:off x="161796" y="3670655"/>
            <a:ext cx="2600985" cy="879300"/>
            <a:chOff x="161796" y="3670655"/>
            <a:chExt cx="2600985" cy="879300"/>
          </a:xfrm>
        </p:grpSpPr>
        <p:sp>
          <p:nvSpPr>
            <p:cNvPr id="1282" name="Google Shape;1282;p48"/>
            <p:cNvSpPr/>
            <p:nvPr/>
          </p:nvSpPr>
          <p:spPr>
            <a:xfrm>
              <a:off x="161796" y="3670655"/>
              <a:ext cx="2600985" cy="879300"/>
            </a:xfrm>
            <a:prstGeom prst="roundRect">
              <a:avLst>
                <a:gd name="adj" fmla="val 1170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6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338" name="Google Shape;1338;p48"/>
            <p:cNvGrpSpPr/>
            <p:nvPr/>
          </p:nvGrpSpPr>
          <p:grpSpPr>
            <a:xfrm>
              <a:off x="210838" y="3720644"/>
              <a:ext cx="2523322" cy="770803"/>
              <a:chOff x="4571075" y="5033051"/>
              <a:chExt cx="1713364" cy="770803"/>
            </a:xfrm>
          </p:grpSpPr>
          <p:sp>
            <p:nvSpPr>
              <p:cNvPr id="1339" name="Google Shape;1339;p48"/>
              <p:cNvSpPr txBox="1"/>
              <p:nvPr/>
            </p:nvSpPr>
            <p:spPr>
              <a:xfrm>
                <a:off x="4584939" y="5033051"/>
                <a:ext cx="1699500" cy="2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Fira Sans Extra Condensed SemiBold"/>
                    <a:sym typeface="Fira Sans Extra Condensed SemiBold"/>
                  </a:rPr>
                  <a:t>Oracle 11g EE</a:t>
                </a:r>
                <a:endParaRPr sz="16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340" name="Google Shape;1340;p48"/>
              <p:cNvSpPr txBox="1"/>
              <p:nvPr/>
            </p:nvSpPr>
            <p:spPr>
              <a:xfrm>
                <a:off x="4571075" y="5355054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DB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로 오라클 사용</a:t>
                </a:r>
                <a:endParaRPr lang="en-US" altLang="ko-KR"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  <a:p>
                <a:pPr marL="0" lvl="0" indent="0" algn="r" rtl="0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dirty="0" err="1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관리툴은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 </a:t>
                </a:r>
                <a:r>
                  <a:rPr lang="en-US" altLang="ko-KR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SQL Developer </a:t>
                </a:r>
                <a:r>
                  <a:rPr lang="ko-KR" altLang="en-US" sz="1200" dirty="0">
                    <a:solidFill>
                      <a:schemeClr val="accent6"/>
                    </a:solidFill>
                    <a:latin typeface="양진체 " panose="02020503000000000000" pitchFamily="18" charset="-127"/>
                    <a:ea typeface="양진체 " panose="02020503000000000000" pitchFamily="18" charset="-127"/>
                    <a:cs typeface="Roboto"/>
                    <a:sym typeface="Roboto"/>
                  </a:rPr>
                  <a:t>사용</a:t>
                </a:r>
                <a:endParaRPr sz="1200" dirty="0">
                  <a:solidFill>
                    <a:schemeClr val="accent6"/>
                  </a:solidFill>
                  <a:latin typeface="양진체 " panose="02020503000000000000" pitchFamily="18" charset="-127"/>
                  <a:ea typeface="양진체 " panose="02020503000000000000" pitchFamily="18" charset="-127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4" name="Google Shape;156;p30">
            <a:extLst>
              <a:ext uri="{FF2B5EF4-FFF2-40B4-BE49-F238E27FC236}">
                <a16:creationId xmlns:a16="http://schemas.microsoft.com/office/drawing/2014/main" id="{07DA6720-8A91-6287-C784-842CA158A763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290D28B-66E7-B993-1778-7D7D619A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43" y="2886753"/>
            <a:ext cx="577536" cy="2347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A19ADB-0967-45A6-72EA-19D1535DBB5F}"/>
              </a:ext>
            </a:extLst>
          </p:cNvPr>
          <p:cNvGrpSpPr/>
          <p:nvPr/>
        </p:nvGrpSpPr>
        <p:grpSpPr>
          <a:xfrm>
            <a:off x="4632075" y="976856"/>
            <a:ext cx="1045192" cy="1045101"/>
            <a:chOff x="4632075" y="976856"/>
            <a:chExt cx="1045192" cy="1045101"/>
          </a:xfrm>
        </p:grpSpPr>
        <p:sp>
          <p:nvSpPr>
            <p:cNvPr id="1293" name="Google Shape;1293;p48"/>
            <p:cNvSpPr/>
            <p:nvPr/>
          </p:nvSpPr>
          <p:spPr>
            <a:xfrm>
              <a:off x="4632075" y="976856"/>
              <a:ext cx="1045192" cy="1045101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양진체 " panose="02020503000000000000" pitchFamily="18" charset="-127"/>
                <a:ea typeface="양진체 " panose="02020503000000000000" pitchFamily="18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8F0B987-2741-9C8D-A060-4129BCBB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262" y="1287587"/>
              <a:ext cx="602817" cy="453487"/>
            </a:xfrm>
            <a:prstGeom prst="rect">
              <a:avLst/>
            </a:prstGeom>
          </p:spPr>
        </p:pic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D550BF44-DEB3-A9B3-AE23-8ABD872D9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 r="30779"/>
          <a:stretch/>
        </p:blipFill>
        <p:spPr>
          <a:xfrm>
            <a:off x="3415202" y="1560599"/>
            <a:ext cx="1128765" cy="1414863"/>
          </a:xfrm>
          <a:prstGeom prst="rect">
            <a:avLst/>
          </a:prstGeom>
        </p:spPr>
      </p:pic>
      <p:sp>
        <p:nvSpPr>
          <p:cNvPr id="1290" name="Google Shape;1290;p48"/>
          <p:cNvSpPr/>
          <p:nvPr/>
        </p:nvSpPr>
        <p:spPr>
          <a:xfrm>
            <a:off x="3032706" y="1287587"/>
            <a:ext cx="1948781" cy="194861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737DF5-8D59-AB04-877D-88C7465B8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92" y="3367964"/>
            <a:ext cx="486149" cy="4861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 idx="4294967295"/>
          </p:nvPr>
        </p:nvSpPr>
        <p:spPr>
          <a:xfrm>
            <a:off x="820738" y="2660650"/>
            <a:ext cx="2176462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Mercury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294967295"/>
          </p:nvPr>
        </p:nvSpPr>
        <p:spPr>
          <a:xfrm>
            <a:off x="708999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첫 회의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조장선출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4294967295"/>
          </p:nvPr>
        </p:nvSpPr>
        <p:spPr>
          <a:xfrm>
            <a:off x="3515994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4294967295"/>
          </p:nvPr>
        </p:nvSpPr>
        <p:spPr>
          <a:xfrm>
            <a:off x="3403570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주제선정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역할분담완료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294967295"/>
          </p:nvPr>
        </p:nvSpPr>
        <p:spPr>
          <a:xfrm>
            <a:off x="6210571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Mars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4294967295"/>
          </p:nvPr>
        </p:nvSpPr>
        <p:spPr>
          <a:xfrm>
            <a:off x="6098148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요구사항 작성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협업툴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Git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활용 시작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4294967295"/>
          </p:nvPr>
        </p:nvSpPr>
        <p:spPr>
          <a:xfrm>
            <a:off x="3403568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5.18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4294967295"/>
          </p:nvPr>
        </p:nvSpPr>
        <p:spPr>
          <a:xfrm>
            <a:off x="6098145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5.23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20738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3535376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164421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37"/>
          <p:cNvCxnSpPr>
            <a:cxnSpLocks/>
          </p:cNvCxnSpPr>
          <p:nvPr/>
        </p:nvCxnSpPr>
        <p:spPr>
          <a:xfrm>
            <a:off x="1242060" y="2362493"/>
            <a:ext cx="79115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56;p30">
            <a:extLst>
              <a:ext uri="{FF2B5EF4-FFF2-40B4-BE49-F238E27FC236}">
                <a16:creationId xmlns:a16="http://schemas.microsoft.com/office/drawing/2014/main" id="{49619E46-A167-4DB9-719B-28BB564492ED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개요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294967295"/>
          </p:nvPr>
        </p:nvSpPr>
        <p:spPr>
          <a:xfrm>
            <a:off x="708999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22.5.11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913025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985461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0" y="2628900"/>
            <a:ext cx="2174875" cy="52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4294967295"/>
          </p:nvPr>
        </p:nvSpPr>
        <p:spPr>
          <a:xfrm>
            <a:off x="693803" y="2720975"/>
            <a:ext cx="2174875" cy="86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회원가입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/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로그인 구현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DB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연동 테스트 성공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99" name="Google Shape;299;p38"/>
          <p:cNvSpPr txBox="1">
            <a:spLocks noGrp="1"/>
          </p:cNvSpPr>
          <p:nvPr>
            <p:ph type="title" idx="4294967295"/>
          </p:nvPr>
        </p:nvSpPr>
        <p:spPr>
          <a:xfrm>
            <a:off x="808998" y="1466807"/>
            <a:ext cx="2176463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6.2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 idx="4294967295"/>
          </p:nvPr>
        </p:nvSpPr>
        <p:spPr>
          <a:xfrm>
            <a:off x="2914590" y="1476945"/>
            <a:ext cx="2174875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6.3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302" name="Google Shape;302;p38"/>
          <p:cNvCxnSpPr>
            <a:cxnSpLocks/>
          </p:cNvCxnSpPr>
          <p:nvPr/>
        </p:nvCxnSpPr>
        <p:spPr>
          <a:xfrm>
            <a:off x="-52675" y="2369512"/>
            <a:ext cx="74974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6;p38">
            <a:extLst>
              <a:ext uri="{FF2B5EF4-FFF2-40B4-BE49-F238E27FC236}">
                <a16:creationId xmlns:a16="http://schemas.microsoft.com/office/drawing/2014/main" id="{B0937C49-11B2-8487-7BB9-5EB77E92FCE5}"/>
              </a:ext>
            </a:extLst>
          </p:cNvPr>
          <p:cNvSpPr txBox="1">
            <a:spLocks/>
          </p:cNvSpPr>
          <p:nvPr/>
        </p:nvSpPr>
        <p:spPr>
          <a:xfrm>
            <a:off x="2863411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게시판 구현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1" name="Google Shape;292;p38">
            <a:extLst>
              <a:ext uri="{FF2B5EF4-FFF2-40B4-BE49-F238E27FC236}">
                <a16:creationId xmlns:a16="http://schemas.microsoft.com/office/drawing/2014/main" id="{E132B26D-561F-43A6-6573-EC31576791D3}"/>
              </a:ext>
            </a:extLst>
          </p:cNvPr>
          <p:cNvSpPr/>
          <p:nvPr/>
        </p:nvSpPr>
        <p:spPr>
          <a:xfrm>
            <a:off x="5162172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0;p38">
            <a:extLst>
              <a:ext uri="{FF2B5EF4-FFF2-40B4-BE49-F238E27FC236}">
                <a16:creationId xmlns:a16="http://schemas.microsoft.com/office/drawing/2014/main" id="{4FD264FE-2C9B-48E6-206D-C42FF2750F4F}"/>
              </a:ext>
            </a:extLst>
          </p:cNvPr>
          <p:cNvSpPr txBox="1">
            <a:spLocks/>
          </p:cNvSpPr>
          <p:nvPr/>
        </p:nvSpPr>
        <p:spPr>
          <a:xfrm>
            <a:off x="5081201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6.13</a:t>
            </a:r>
          </a:p>
        </p:txBody>
      </p:sp>
      <p:sp>
        <p:nvSpPr>
          <p:cNvPr id="23" name="Google Shape;296;p38">
            <a:extLst>
              <a:ext uri="{FF2B5EF4-FFF2-40B4-BE49-F238E27FC236}">
                <a16:creationId xmlns:a16="http://schemas.microsoft.com/office/drawing/2014/main" id="{E66A43BC-2EE0-9C22-5848-73749EC973F7}"/>
              </a:ext>
            </a:extLst>
          </p:cNvPr>
          <p:cNvSpPr txBox="1">
            <a:spLocks/>
          </p:cNvSpPr>
          <p:nvPr/>
        </p:nvSpPr>
        <p:spPr>
          <a:xfrm>
            <a:off x="5057792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화면구현 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" name="Google Shape;292;p38">
            <a:extLst>
              <a:ext uri="{FF2B5EF4-FFF2-40B4-BE49-F238E27FC236}">
                <a16:creationId xmlns:a16="http://schemas.microsoft.com/office/drawing/2014/main" id="{E36A1C8F-A9E7-34E7-DABD-9719F91983F8}"/>
              </a:ext>
            </a:extLst>
          </p:cNvPr>
          <p:cNvSpPr/>
          <p:nvPr/>
        </p:nvSpPr>
        <p:spPr>
          <a:xfrm>
            <a:off x="7338884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00;p38">
            <a:extLst>
              <a:ext uri="{FF2B5EF4-FFF2-40B4-BE49-F238E27FC236}">
                <a16:creationId xmlns:a16="http://schemas.microsoft.com/office/drawing/2014/main" id="{C321EA9D-7170-4D7C-C346-F25E4D8E712B}"/>
              </a:ext>
            </a:extLst>
          </p:cNvPr>
          <p:cNvSpPr txBox="1">
            <a:spLocks/>
          </p:cNvSpPr>
          <p:nvPr/>
        </p:nvSpPr>
        <p:spPr>
          <a:xfrm>
            <a:off x="7247812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6.16</a:t>
            </a:r>
          </a:p>
        </p:txBody>
      </p:sp>
      <p:sp>
        <p:nvSpPr>
          <p:cNvPr id="29" name="Google Shape;296;p38">
            <a:extLst>
              <a:ext uri="{FF2B5EF4-FFF2-40B4-BE49-F238E27FC236}">
                <a16:creationId xmlns:a16="http://schemas.microsoft.com/office/drawing/2014/main" id="{3E34B2D0-BD0B-EE0D-F4F8-0F776E682E4E}"/>
              </a:ext>
            </a:extLst>
          </p:cNvPr>
          <p:cNvSpPr txBox="1">
            <a:spLocks/>
          </p:cNvSpPr>
          <p:nvPr/>
        </p:nvSpPr>
        <p:spPr>
          <a:xfrm>
            <a:off x="7247811" y="2720914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 버전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1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완성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</a:t>
            </a:r>
            <a:b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266335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" name="Google Shape;271;p37">
            <a:extLst>
              <a:ext uri="{FF2B5EF4-FFF2-40B4-BE49-F238E27FC236}">
                <a16:creationId xmlns:a16="http://schemas.microsoft.com/office/drawing/2014/main" id="{F35F71B5-E485-A225-A696-9F75FF251018}"/>
              </a:ext>
            </a:extLst>
          </p:cNvPr>
          <p:cNvSpPr/>
          <p:nvPr/>
        </p:nvSpPr>
        <p:spPr>
          <a:xfrm>
            <a:off x="4223400" y="1358286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7">
            <a:extLst>
              <a:ext uri="{FF2B5EF4-FFF2-40B4-BE49-F238E27FC236}">
                <a16:creationId xmlns:a16="http://schemas.microsoft.com/office/drawing/2014/main" id="{47BA6358-C323-A313-7545-5C8C23A17E3D}"/>
              </a:ext>
            </a:extLst>
          </p:cNvPr>
          <p:cNvSpPr/>
          <p:nvPr/>
        </p:nvSpPr>
        <p:spPr>
          <a:xfrm>
            <a:off x="2848257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7E6EB4D2-DB14-1C17-044D-AE833421F882}"/>
              </a:ext>
            </a:extLst>
          </p:cNvPr>
          <p:cNvSpPr/>
          <p:nvPr/>
        </p:nvSpPr>
        <p:spPr>
          <a:xfrm>
            <a:off x="5598545" y="279027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B65E2634-905C-338E-8D85-2A6863797A71}"/>
              </a:ext>
            </a:extLst>
          </p:cNvPr>
          <p:cNvSpPr txBox="1">
            <a:spLocks/>
          </p:cNvSpPr>
          <p:nvPr/>
        </p:nvSpPr>
        <p:spPr>
          <a:xfrm>
            <a:off x="2109207" y="348747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로그인 기능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</a:p>
        </p:txBody>
      </p:sp>
      <p:sp>
        <p:nvSpPr>
          <p:cNvPr id="10" name="Google Shape;263;p37">
            <a:extLst>
              <a:ext uri="{FF2B5EF4-FFF2-40B4-BE49-F238E27FC236}">
                <a16:creationId xmlns:a16="http://schemas.microsoft.com/office/drawing/2014/main" id="{505FBDC6-D980-A8E5-ED64-03F97A24C66B}"/>
              </a:ext>
            </a:extLst>
          </p:cNvPr>
          <p:cNvSpPr txBox="1">
            <a:spLocks/>
          </p:cNvSpPr>
          <p:nvPr/>
        </p:nvSpPr>
        <p:spPr>
          <a:xfrm>
            <a:off x="4297950" y="3481528"/>
            <a:ext cx="3298389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게시판 기능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로그인 기능 클래스 상속받음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2" name="Google Shape;263;p37">
            <a:extLst>
              <a:ext uri="{FF2B5EF4-FFF2-40B4-BE49-F238E27FC236}">
                <a16:creationId xmlns:a16="http://schemas.microsoft.com/office/drawing/2014/main" id="{41906F28-F429-7BEA-E6F0-E1953997A920}"/>
              </a:ext>
            </a:extLst>
          </p:cNvPr>
          <p:cNvSpPr txBox="1">
            <a:spLocks/>
          </p:cNvSpPr>
          <p:nvPr/>
        </p:nvSpPr>
        <p:spPr>
          <a:xfrm>
            <a:off x="3484350" y="2055486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Main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F77FA0-8E72-B0D3-6896-02B2E357E14A}"/>
              </a:ext>
            </a:extLst>
          </p:cNvPr>
          <p:cNvCxnSpPr>
            <a:stCxn id="7" idx="0"/>
            <a:endCxn id="5" idx="1"/>
          </p:cNvCxnSpPr>
          <p:nvPr/>
        </p:nvCxnSpPr>
        <p:spPr>
          <a:xfrm flipV="1">
            <a:off x="3196857" y="1706886"/>
            <a:ext cx="1026543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43C0C1-F672-F884-2D57-304837056E08}"/>
              </a:ext>
            </a:extLst>
          </p:cNvPr>
          <p:cNvCxnSpPr>
            <a:stCxn id="8" idx="0"/>
            <a:endCxn id="5" idx="3"/>
          </p:cNvCxnSpPr>
          <p:nvPr/>
        </p:nvCxnSpPr>
        <p:spPr>
          <a:xfrm flipH="1" flipV="1">
            <a:off x="4920600" y="1706886"/>
            <a:ext cx="1026545" cy="10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B884F0-4661-D456-488D-A787D7871D48}"/>
              </a:ext>
            </a:extLst>
          </p:cNvPr>
          <p:cNvCxnSpPr>
            <a:cxnSpLocks/>
          </p:cNvCxnSpPr>
          <p:nvPr/>
        </p:nvCxnSpPr>
        <p:spPr>
          <a:xfrm flipH="1">
            <a:off x="3545456" y="3152402"/>
            <a:ext cx="2053089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2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B34FB-EE06-9158-8522-CFDFBAA6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686" y="0"/>
            <a:ext cx="5662313" cy="5143500"/>
          </a:xfrm>
          <a:prstGeom prst="rect">
            <a:avLst/>
          </a:prstGeom>
        </p:spPr>
      </p:pic>
      <p:sp>
        <p:nvSpPr>
          <p:cNvPr id="8" name="Google Shape;271;p37">
            <a:extLst>
              <a:ext uri="{FF2B5EF4-FFF2-40B4-BE49-F238E27FC236}">
                <a16:creationId xmlns:a16="http://schemas.microsoft.com/office/drawing/2014/main" id="{AEE6A224-43FA-BDEF-8AC2-002E94D059BF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63;p37">
            <a:extLst>
              <a:ext uri="{FF2B5EF4-FFF2-40B4-BE49-F238E27FC236}">
                <a16:creationId xmlns:a16="http://schemas.microsoft.com/office/drawing/2014/main" id="{1BECBAC3-8659-D5A9-968D-210FAFE40502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 개요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141826" y="249577"/>
            <a:ext cx="14740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INDEX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목차 </a:t>
            </a: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 의도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1717458" y="3916423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</a:t>
            </a:r>
            <a:b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주요 기능 및 코드 리뷰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171746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4642877" y="3916422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4642889" y="335151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5622481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606A2-956B-2ABB-F0D5-1CD057DD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34" y="0"/>
            <a:ext cx="5647765" cy="5143500"/>
          </a:xfrm>
          <a:prstGeom prst="rect">
            <a:avLst/>
          </a:prstGeom>
        </p:spPr>
      </p:pic>
      <p:sp>
        <p:nvSpPr>
          <p:cNvPr id="6" name="Google Shape;271;p37">
            <a:extLst>
              <a:ext uri="{FF2B5EF4-FFF2-40B4-BE49-F238E27FC236}">
                <a16:creationId xmlns:a16="http://schemas.microsoft.com/office/drawing/2014/main" id="{76D8C37B-2B5A-20E4-DF0B-19360E9B93AB}"/>
              </a:ext>
            </a:extLst>
          </p:cNvPr>
          <p:cNvSpPr/>
          <p:nvPr/>
        </p:nvSpPr>
        <p:spPr>
          <a:xfrm>
            <a:off x="1470429" y="2223150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63;p37">
            <a:extLst>
              <a:ext uri="{FF2B5EF4-FFF2-40B4-BE49-F238E27FC236}">
                <a16:creationId xmlns:a16="http://schemas.microsoft.com/office/drawing/2014/main" id="{3F147981-1D1A-0F8F-BDB7-AF708E6DD781}"/>
              </a:ext>
            </a:extLst>
          </p:cNvPr>
          <p:cNvSpPr txBox="1">
            <a:spLocks/>
          </p:cNvSpPr>
          <p:nvPr/>
        </p:nvSpPr>
        <p:spPr>
          <a:xfrm>
            <a:off x="731379" y="2920350"/>
            <a:ext cx="2175300" cy="34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Open Sans Light"/>
              <a:buNone/>
            </a:pPr>
            <a:r>
              <a:rPr lang="en-US" altLang="ko-KR" dirty="0" err="1">
                <a:latin typeface="양진체 " panose="02020503000000000000" pitchFamily="18" charset="-127"/>
                <a:ea typeface="양진체 " panose="02020503000000000000" pitchFamily="18" charset="-127"/>
              </a:rPr>
              <a:t>LoginMain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263184-3F33-08CF-1202-BA503C22A5CC}"/>
              </a:ext>
            </a:extLst>
          </p:cNvPr>
          <p:cNvSpPr/>
          <p:nvPr/>
        </p:nvSpPr>
        <p:spPr>
          <a:xfrm>
            <a:off x="4080294" y="4149306"/>
            <a:ext cx="3925019" cy="905772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24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0485-E6C5-2F14-D588-B5A1C1AD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98"/>
          <a:stretch/>
        </p:blipFill>
        <p:spPr>
          <a:xfrm>
            <a:off x="865094" y="782170"/>
            <a:ext cx="7413812" cy="42000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0AB182-C3D5-5AF4-FEEA-5C4AC8ABE04E}"/>
              </a:ext>
            </a:extLst>
          </p:cNvPr>
          <p:cNvSpPr/>
          <p:nvPr/>
        </p:nvSpPr>
        <p:spPr>
          <a:xfrm>
            <a:off x="1177248" y="2741242"/>
            <a:ext cx="5982678" cy="26937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8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43370-35C8-CC6F-C985-0C23795E4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2" t="39070" r="14152" b="11431"/>
          <a:stretch/>
        </p:blipFill>
        <p:spPr>
          <a:xfrm>
            <a:off x="4726012" y="676405"/>
            <a:ext cx="4276164" cy="43168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559B0B-B011-B14A-2D2D-80CBB077DAC5}"/>
              </a:ext>
            </a:extLst>
          </p:cNvPr>
          <p:cNvSpPr/>
          <p:nvPr/>
        </p:nvSpPr>
        <p:spPr>
          <a:xfrm>
            <a:off x="4930590" y="4158104"/>
            <a:ext cx="1721225" cy="333214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99E738-DE02-9DBE-C0E7-026F169C3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057" b="65265"/>
          <a:stretch/>
        </p:blipFill>
        <p:spPr>
          <a:xfrm>
            <a:off x="449848" y="676405"/>
            <a:ext cx="4078941" cy="43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LoginProgram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48FAF-4B1D-099A-B59A-DB3A1A0F0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14" b="54066"/>
          <a:stretch/>
        </p:blipFill>
        <p:spPr>
          <a:xfrm>
            <a:off x="234724" y="676405"/>
            <a:ext cx="4166948" cy="4371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50044D-70BA-EB89-491C-1500FBD96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2"/>
          <a:stretch/>
        </p:blipFill>
        <p:spPr>
          <a:xfrm>
            <a:off x="4494573" y="676405"/>
            <a:ext cx="4507604" cy="43718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B076F7-0F57-8236-178D-CB3588DCF6DB}"/>
              </a:ext>
            </a:extLst>
          </p:cNvPr>
          <p:cNvSpPr/>
          <p:nvPr/>
        </p:nvSpPr>
        <p:spPr>
          <a:xfrm flipV="1">
            <a:off x="4905374" y="4365811"/>
            <a:ext cx="3876675" cy="340659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5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 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256AA9-1D91-F15A-3DFC-ACCACCD4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288" y="0"/>
            <a:ext cx="4929712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98B562-5637-2BA4-5002-F573EBF013E0}"/>
              </a:ext>
            </a:extLst>
          </p:cNvPr>
          <p:cNvSpPr/>
          <p:nvPr/>
        </p:nvSpPr>
        <p:spPr>
          <a:xfrm>
            <a:off x="4896589" y="1497106"/>
            <a:ext cx="3404729" cy="2447364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BD0AAD-CCC2-0805-E9A3-A01AD6FE9843}"/>
              </a:ext>
            </a:extLst>
          </p:cNvPr>
          <p:cNvSpPr/>
          <p:nvPr/>
        </p:nvSpPr>
        <p:spPr>
          <a:xfrm>
            <a:off x="4571999" y="1057834"/>
            <a:ext cx="4509247" cy="206189"/>
          </a:xfrm>
          <a:prstGeom prst="rect">
            <a:avLst/>
          </a:prstGeom>
          <a:solidFill>
            <a:srgbClr val="2F2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4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52C664-2F7A-57EB-FA43-498F3F5B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05"/>
            <a:ext cx="4572000" cy="4467095"/>
          </a:xfrm>
          <a:prstGeom prst="rect">
            <a:avLst/>
          </a:prstGeom>
        </p:spPr>
      </p:pic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4" y="249577"/>
            <a:ext cx="6070717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프로그램 주요 기능 및 코드 리뷰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MessageBoard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클래스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18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98B562-5637-2BA4-5002-F573EBF013E0}"/>
              </a:ext>
            </a:extLst>
          </p:cNvPr>
          <p:cNvSpPr/>
          <p:nvPr/>
        </p:nvSpPr>
        <p:spPr>
          <a:xfrm>
            <a:off x="820280" y="1103233"/>
            <a:ext cx="3617250" cy="240196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85934-CDB0-FDAE-434D-7C2842A9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76405"/>
            <a:ext cx="4572000" cy="44670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27245D-D2C7-1FB7-BA1C-4BD7F82199ED}"/>
              </a:ext>
            </a:extLst>
          </p:cNvPr>
          <p:cNvSpPr/>
          <p:nvPr/>
        </p:nvSpPr>
        <p:spPr>
          <a:xfrm>
            <a:off x="5141269" y="1022551"/>
            <a:ext cx="3939978" cy="291295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598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238125" y="1680600"/>
            <a:ext cx="866775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소통이 부족했다</a:t>
            </a:r>
          </a:p>
        </p:txBody>
      </p:sp>
    </p:spTree>
    <p:extLst>
      <p:ext uri="{BB962C8B-B14F-4D97-AF65-F5344CB8AC3E}">
        <p14:creationId xmlns:p14="http://schemas.microsoft.com/office/powerpoint/2010/main" val="57632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 idx="4294967295"/>
          </p:nvPr>
        </p:nvSpPr>
        <p:spPr>
          <a:xfrm>
            <a:off x="820738" y="2660650"/>
            <a:ext cx="2176462" cy="52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Mercury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4294967295"/>
          </p:nvPr>
        </p:nvSpPr>
        <p:spPr>
          <a:xfrm>
            <a:off x="708999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최종 프로젝트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기능 요구사항 회의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4294967295"/>
          </p:nvPr>
        </p:nvSpPr>
        <p:spPr>
          <a:xfrm>
            <a:off x="3515994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4294967295"/>
          </p:nvPr>
        </p:nvSpPr>
        <p:spPr>
          <a:xfrm>
            <a:off x="3403570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필요 자료 및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예상 코드 회의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294967295"/>
          </p:nvPr>
        </p:nvSpPr>
        <p:spPr>
          <a:xfrm>
            <a:off x="6210571" y="266107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Mars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4294967295"/>
          </p:nvPr>
        </p:nvSpPr>
        <p:spPr>
          <a:xfrm>
            <a:off x="6098148" y="271109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1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차 작성 코드 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통합 리뷰</a:t>
            </a:r>
            <a:endParaRPr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4294967295"/>
          </p:nvPr>
        </p:nvSpPr>
        <p:spPr>
          <a:xfrm>
            <a:off x="3403568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7.1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4294967295"/>
          </p:nvPr>
        </p:nvSpPr>
        <p:spPr>
          <a:xfrm>
            <a:off x="6098145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7.8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20738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3535376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164421" y="2013893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37"/>
          <p:cNvCxnSpPr>
            <a:cxnSpLocks/>
          </p:cNvCxnSpPr>
          <p:nvPr/>
        </p:nvCxnSpPr>
        <p:spPr>
          <a:xfrm>
            <a:off x="1242060" y="2362493"/>
            <a:ext cx="79115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56;p30">
            <a:extLst>
              <a:ext uri="{FF2B5EF4-FFF2-40B4-BE49-F238E27FC236}">
                <a16:creationId xmlns:a16="http://schemas.microsoft.com/office/drawing/2014/main" id="{49619E46-A167-4DB9-719B-28BB564492ED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 </a:t>
            </a:r>
            <a:r>
              <a:rPr lang="en-US" altLang="ko-KR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향후계획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294967295"/>
          </p:nvPr>
        </p:nvSpPr>
        <p:spPr>
          <a:xfrm>
            <a:off x="708999" y="147392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22.6.24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14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913025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2985461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0" y="2628900"/>
            <a:ext cx="2174875" cy="527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Venus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4294967295"/>
          </p:nvPr>
        </p:nvSpPr>
        <p:spPr>
          <a:xfrm>
            <a:off x="693803" y="2720975"/>
            <a:ext cx="2174875" cy="869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추가 코드 작성 및 수정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2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차 통합 리뷰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99" name="Google Shape;299;p38"/>
          <p:cNvSpPr txBox="1">
            <a:spLocks noGrp="1"/>
          </p:cNvSpPr>
          <p:nvPr>
            <p:ph type="title" idx="4294967295"/>
          </p:nvPr>
        </p:nvSpPr>
        <p:spPr>
          <a:xfrm>
            <a:off x="746391" y="1479960"/>
            <a:ext cx="2176463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7.15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title" idx="4294967295"/>
          </p:nvPr>
        </p:nvSpPr>
        <p:spPr>
          <a:xfrm>
            <a:off x="2914590" y="1476945"/>
            <a:ext cx="2174875" cy="52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7.22</a:t>
            </a:r>
            <a:endParaRPr sz="2200" dirty="0">
              <a:solidFill>
                <a:schemeClr val="tx2">
                  <a:lumMod val="50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302" name="Google Shape;302;p38"/>
          <p:cNvCxnSpPr>
            <a:cxnSpLocks/>
          </p:cNvCxnSpPr>
          <p:nvPr/>
        </p:nvCxnSpPr>
        <p:spPr>
          <a:xfrm>
            <a:off x="-52675" y="2369512"/>
            <a:ext cx="74974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6;p38">
            <a:extLst>
              <a:ext uri="{FF2B5EF4-FFF2-40B4-BE49-F238E27FC236}">
                <a16:creationId xmlns:a16="http://schemas.microsoft.com/office/drawing/2014/main" id="{B0937C49-11B2-8487-7BB9-5EB77E92FCE5}"/>
              </a:ext>
            </a:extLst>
          </p:cNvPr>
          <p:cNvSpPr txBox="1">
            <a:spLocks/>
          </p:cNvSpPr>
          <p:nvPr/>
        </p:nvSpPr>
        <p:spPr>
          <a:xfrm>
            <a:off x="2863411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추가 코드 작성 및 수정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3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차 통합 리뷰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1" name="Google Shape;292;p38">
            <a:extLst>
              <a:ext uri="{FF2B5EF4-FFF2-40B4-BE49-F238E27FC236}">
                <a16:creationId xmlns:a16="http://schemas.microsoft.com/office/drawing/2014/main" id="{E132B26D-561F-43A6-6573-EC31576791D3}"/>
              </a:ext>
            </a:extLst>
          </p:cNvPr>
          <p:cNvSpPr/>
          <p:nvPr/>
        </p:nvSpPr>
        <p:spPr>
          <a:xfrm>
            <a:off x="5162172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0;p38">
            <a:extLst>
              <a:ext uri="{FF2B5EF4-FFF2-40B4-BE49-F238E27FC236}">
                <a16:creationId xmlns:a16="http://schemas.microsoft.com/office/drawing/2014/main" id="{4FD264FE-2C9B-48E6-206D-C42FF2750F4F}"/>
              </a:ext>
            </a:extLst>
          </p:cNvPr>
          <p:cNvSpPr txBox="1">
            <a:spLocks/>
          </p:cNvSpPr>
          <p:nvPr/>
        </p:nvSpPr>
        <p:spPr>
          <a:xfrm>
            <a:off x="5081201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7.28</a:t>
            </a:r>
          </a:p>
        </p:txBody>
      </p:sp>
      <p:sp>
        <p:nvSpPr>
          <p:cNvPr id="23" name="Google Shape;296;p38">
            <a:extLst>
              <a:ext uri="{FF2B5EF4-FFF2-40B4-BE49-F238E27FC236}">
                <a16:creationId xmlns:a16="http://schemas.microsoft.com/office/drawing/2014/main" id="{E66A43BC-2EE0-9C22-5848-73749EC973F7}"/>
              </a:ext>
            </a:extLst>
          </p:cNvPr>
          <p:cNvSpPr txBox="1">
            <a:spLocks/>
          </p:cNvSpPr>
          <p:nvPr/>
        </p:nvSpPr>
        <p:spPr>
          <a:xfrm>
            <a:off x="5057792" y="2703523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프로그램 </a:t>
            </a:r>
            <a:r>
              <a:rPr lang="en-US" altLang="ko-KR" dirty="0">
                <a:latin typeface="양진체 " panose="02020503000000000000" pitchFamily="18" charset="-127"/>
                <a:ea typeface="양진체 " panose="02020503000000000000" pitchFamily="18" charset="-127"/>
              </a:rPr>
              <a:t>1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차 완성 및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통합 테스트 진행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7" name="Google Shape;292;p38">
            <a:extLst>
              <a:ext uri="{FF2B5EF4-FFF2-40B4-BE49-F238E27FC236}">
                <a16:creationId xmlns:a16="http://schemas.microsoft.com/office/drawing/2014/main" id="{E36A1C8F-A9E7-34E7-DABD-9719F91983F8}"/>
              </a:ext>
            </a:extLst>
          </p:cNvPr>
          <p:cNvSpPr/>
          <p:nvPr/>
        </p:nvSpPr>
        <p:spPr>
          <a:xfrm>
            <a:off x="7338884" y="2019291"/>
            <a:ext cx="697200" cy="69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00;p38">
            <a:extLst>
              <a:ext uri="{FF2B5EF4-FFF2-40B4-BE49-F238E27FC236}">
                <a16:creationId xmlns:a16="http://schemas.microsoft.com/office/drawing/2014/main" id="{C321EA9D-7170-4D7C-C346-F25E4D8E712B}"/>
              </a:ext>
            </a:extLst>
          </p:cNvPr>
          <p:cNvSpPr txBox="1">
            <a:spLocks/>
          </p:cNvSpPr>
          <p:nvPr/>
        </p:nvSpPr>
        <p:spPr>
          <a:xfrm>
            <a:off x="7247812" y="1489034"/>
            <a:ext cx="2174875" cy="52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" sz="2200" dirty="0">
                <a:solidFill>
                  <a:schemeClr val="tx2">
                    <a:lumMod val="50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7.29</a:t>
            </a:r>
          </a:p>
        </p:txBody>
      </p:sp>
      <p:sp>
        <p:nvSpPr>
          <p:cNvPr id="29" name="Google Shape;296;p38">
            <a:extLst>
              <a:ext uri="{FF2B5EF4-FFF2-40B4-BE49-F238E27FC236}">
                <a16:creationId xmlns:a16="http://schemas.microsoft.com/office/drawing/2014/main" id="{3E34B2D0-BD0B-EE0D-F4F8-0F776E682E4E}"/>
              </a:ext>
            </a:extLst>
          </p:cNvPr>
          <p:cNvSpPr txBox="1">
            <a:spLocks/>
          </p:cNvSpPr>
          <p:nvPr/>
        </p:nvSpPr>
        <p:spPr>
          <a:xfrm>
            <a:off x="7247811" y="2720914"/>
            <a:ext cx="2174875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최종 프로젝트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indent="0">
              <a:spcAft>
                <a:spcPts val="1600"/>
              </a:spcAft>
              <a:buFont typeface="Open Sans Light"/>
              <a:buNone/>
            </a:pPr>
            <a:r>
              <a:rPr 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1</a:t>
            </a:r>
            <a:r>
              <a:rPr lang="ko-KR" altLang="en-US" dirty="0">
                <a:latin typeface="양진체 " panose="02020503000000000000" pitchFamily="18" charset="-127"/>
                <a:ea typeface="양진체 " panose="02020503000000000000" pitchFamily="18" charset="-127"/>
              </a:rPr>
              <a:t>차 마감</a:t>
            </a:r>
            <a:endParaRPr lang="en-US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1321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023852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sz="45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238125" y="1680600"/>
            <a:ext cx="866775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협업</a:t>
            </a:r>
            <a:r>
              <a:rPr lang="en-US" altLang="ko-KR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協業</a:t>
            </a:r>
            <a:r>
              <a:rPr lang="en-US" altLang="ko-KR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14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3403632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5.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마치는 말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QnA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06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83;p50">
            <a:extLst>
              <a:ext uri="{FF2B5EF4-FFF2-40B4-BE49-F238E27FC236}">
                <a16:creationId xmlns:a16="http://schemas.microsoft.com/office/drawing/2014/main" id="{EEDD5CD8-DF7A-201D-6E55-482B28027BC2}"/>
              </a:ext>
            </a:extLst>
          </p:cNvPr>
          <p:cNvSpPr/>
          <p:nvPr/>
        </p:nvSpPr>
        <p:spPr>
          <a:xfrm>
            <a:off x="6980070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B41F61-F106-CB03-02C6-C76349AB6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7917" r="46528" b="2688"/>
          <a:stretch/>
        </p:blipFill>
        <p:spPr>
          <a:xfrm>
            <a:off x="6734346" y="1454994"/>
            <a:ext cx="1791524" cy="3252353"/>
          </a:xfrm>
          <a:prstGeom prst="rect">
            <a:avLst/>
          </a:prstGeom>
        </p:spPr>
      </p:pic>
      <p:sp>
        <p:nvSpPr>
          <p:cNvPr id="584" name="Google Shape;584;p50"/>
          <p:cNvSpPr/>
          <p:nvPr/>
        </p:nvSpPr>
        <p:spPr>
          <a:xfrm>
            <a:off x="4890421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851523" y="337864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3" name="Google Shape;583;p50"/>
          <p:cNvSpPr/>
          <p:nvPr/>
        </p:nvSpPr>
        <p:spPr>
          <a:xfrm>
            <a:off x="2888772" y="858519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7D3D11-9644-BB03-43F6-C1DCEE0E9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3807" r="23011"/>
          <a:stretch/>
        </p:blipFill>
        <p:spPr>
          <a:xfrm>
            <a:off x="577472" y="831267"/>
            <a:ext cx="1794816" cy="325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4B1C2E-7180-2E36-03BF-17DB6E54FF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34543" t="14947" r="26816"/>
          <a:stretch/>
        </p:blipFill>
        <p:spPr>
          <a:xfrm>
            <a:off x="2619810" y="1449355"/>
            <a:ext cx="1830549" cy="32579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3AC641-2EA8-C7E6-5B24-D7E74F160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058" y="847744"/>
            <a:ext cx="1810162" cy="3264951"/>
          </a:xfrm>
          <a:prstGeom prst="rect">
            <a:avLst/>
          </a:prstGeom>
        </p:spPr>
      </p:pic>
      <p:sp>
        <p:nvSpPr>
          <p:cNvPr id="589" name="Google Shape;589;p50"/>
          <p:cNvSpPr txBox="1"/>
          <p:nvPr/>
        </p:nvSpPr>
        <p:spPr>
          <a:xfrm>
            <a:off x="725873" y="287156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DB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유료강의도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찾아들으며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열정적으로 배워서 하시는 큰형님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597398" y="3628600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이 </a:t>
            </a:r>
            <a:r>
              <a:rPr lang="ko-KR" altLang="en-US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건효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4841121" y="317162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JAVA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코딩전반 참여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문제해결을 위한 궁금증과 끈기가 돋보이는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예외처리 마스터</a:t>
            </a: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4712358" y="2817907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주 재영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2747860" y="380659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JVAV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코딩 전반 참여 및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프로젝트 일정조율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, 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업무분장 등 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팀관리도 완벽한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참리더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2666710" y="345287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 진원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(</a:t>
            </a: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조장</a:t>
            </a:r>
            <a:r>
              <a:rPr lang="en-US" altLang="ko-KR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)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  <p:sp>
        <p:nvSpPr>
          <p:cNvPr id="17" name="Google Shape;156;p30">
            <a:extLst>
              <a:ext uri="{FF2B5EF4-FFF2-40B4-BE49-F238E27FC236}">
                <a16:creationId xmlns:a16="http://schemas.microsoft.com/office/drawing/2014/main" id="{EE66D20B-B0CA-83FB-BD0D-22CB1CA12017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1. </a:t>
            </a:r>
            <a:r>
              <a:rPr lang="ko-KR" altLang="en-US" sz="1800" dirty="0" err="1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팀소개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8" name="Google Shape;594;p50">
            <a:extLst>
              <a:ext uri="{FF2B5EF4-FFF2-40B4-BE49-F238E27FC236}">
                <a16:creationId xmlns:a16="http://schemas.microsoft.com/office/drawing/2014/main" id="{9579DD22-0C5E-2D9F-88FA-04A031351EC1}"/>
              </a:ext>
            </a:extLst>
          </p:cNvPr>
          <p:cNvSpPr txBox="1"/>
          <p:nvPr/>
        </p:nvSpPr>
        <p:spPr>
          <a:xfrm>
            <a:off x="6839158" y="3881748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화면구현</a:t>
            </a:r>
            <a:r>
              <a:rPr lang="en-US" altLang="ko-KR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/PPT/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발표 담당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팀원들을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안쪼아대는척</a:t>
            </a:r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잘쪼아댐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algn="ctr"/>
            <a:r>
              <a:rPr lang="ko-KR" altLang="en-US" sz="1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Open Sans Light"/>
                <a:sym typeface="Open Sans Light"/>
              </a:rPr>
              <a:t>의욕과 의지는 앞서는 팀원</a:t>
            </a: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Open Sans Light"/>
              <a:sym typeface="Open Sans Light"/>
            </a:endParaRPr>
          </a:p>
        </p:txBody>
      </p:sp>
      <p:sp>
        <p:nvSpPr>
          <p:cNvPr id="19" name="Google Shape;595;p50">
            <a:extLst>
              <a:ext uri="{FF2B5EF4-FFF2-40B4-BE49-F238E27FC236}">
                <a16:creationId xmlns:a16="http://schemas.microsoft.com/office/drawing/2014/main" id="{BCE58229-234B-B0BC-1901-9B2086C88568}"/>
              </a:ext>
            </a:extLst>
          </p:cNvPr>
          <p:cNvSpPr txBox="1"/>
          <p:nvPr/>
        </p:nvSpPr>
        <p:spPr>
          <a:xfrm>
            <a:off x="6839158" y="349865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  <a:cs typeface="DM Serif Display"/>
                <a:sym typeface="DM Serif Display"/>
              </a:rPr>
              <a:t>허 준성</a:t>
            </a:r>
            <a:endParaRPr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0345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</a:t>
            </a:r>
            <a:br>
              <a:rPr lang="en-US" altLang="ko-KR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ko-KR" altLang="en-US" sz="4000" dirty="0">
                <a:solidFill>
                  <a:schemeClr val="lt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기획의도</a:t>
            </a:r>
            <a:endParaRPr sz="4000" dirty="0">
              <a:solidFill>
                <a:schemeClr val="lt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A7ABACE8-74DD-A2BA-632D-603ED0AC43CB}"/>
              </a:ext>
            </a:extLst>
          </p:cNvPr>
          <p:cNvSpPr txBox="1">
            <a:spLocks/>
          </p:cNvSpPr>
          <p:nvPr/>
        </p:nvSpPr>
        <p:spPr>
          <a:xfrm>
            <a:off x="1753303" y="1680600"/>
            <a:ext cx="5637394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낚시</a:t>
            </a:r>
            <a:endParaRPr lang="en-US" altLang="ko-KR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en-US" altLang="ko-KR" sz="60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(fishing)</a:t>
            </a:r>
            <a:endParaRPr lang="ko-KR" altLang="en-US" sz="6000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85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온라인 미디어 1" title="[도시어부 뉴질랜드편] 막내 마닷의 오랜 꿈, 드디어 이루어지다 / 채널A 도시어부 28회">
            <a:hlinkClick r:id="" action="ppaction://media"/>
            <a:extLst>
              <a:ext uri="{FF2B5EF4-FFF2-40B4-BE49-F238E27FC236}">
                <a16:creationId xmlns:a16="http://schemas.microsoft.com/office/drawing/2014/main" id="{13611B78-55EC-2A21-B6D8-4C1BA5DFF8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30476" y="865091"/>
            <a:ext cx="6883047" cy="38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E1CCCA-9FC9-CDE7-4753-3787F19F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6" y="676405"/>
            <a:ext cx="8191510" cy="42175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C849BF-E730-B4C1-1DA9-69438FA6F944}"/>
              </a:ext>
            </a:extLst>
          </p:cNvPr>
          <p:cNvSpPr/>
          <p:nvPr/>
        </p:nvSpPr>
        <p:spPr>
          <a:xfrm>
            <a:off x="5792553" y="1083376"/>
            <a:ext cx="1621259" cy="593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1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;p30">
            <a:extLst>
              <a:ext uri="{FF2B5EF4-FFF2-40B4-BE49-F238E27FC236}">
                <a16:creationId xmlns:a16="http://schemas.microsoft.com/office/drawing/2014/main" id="{99252B90-9793-AC6B-2AD8-31C808713F99}"/>
              </a:ext>
            </a:extLst>
          </p:cNvPr>
          <p:cNvSpPr txBox="1">
            <a:spLocks/>
          </p:cNvSpPr>
          <p:nvPr/>
        </p:nvSpPr>
        <p:spPr>
          <a:xfrm>
            <a:off x="141825" y="249577"/>
            <a:ext cx="2877300" cy="426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ko-KR" altLang="en-US" sz="1800" dirty="0">
                <a:solidFill>
                  <a:schemeClr val="tx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프로젝트 기획의도</a:t>
            </a:r>
            <a:endParaRPr lang="en-US" dirty="0">
              <a:solidFill>
                <a:schemeClr val="tx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6CAB7-7120-0051-3104-DF81E53B7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76405"/>
            <a:ext cx="8128000" cy="42175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AD4587-8F9E-8097-6C4C-8BFD44E212A4}"/>
              </a:ext>
            </a:extLst>
          </p:cNvPr>
          <p:cNvSpPr/>
          <p:nvPr/>
        </p:nvSpPr>
        <p:spPr>
          <a:xfrm>
            <a:off x="6222859" y="1737798"/>
            <a:ext cx="1782623" cy="2475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DB66A7B-9137-DA0A-76DB-BD4748C4C0AE}"/>
              </a:ext>
            </a:extLst>
          </p:cNvPr>
          <p:cNvCxnSpPr>
            <a:cxnSpLocks/>
          </p:cNvCxnSpPr>
          <p:nvPr/>
        </p:nvCxnSpPr>
        <p:spPr>
          <a:xfrm flipV="1">
            <a:off x="1739153" y="2034988"/>
            <a:ext cx="2106706" cy="313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D90C30-59AC-7B4E-ABB8-BC48DDBBAA1D}"/>
              </a:ext>
            </a:extLst>
          </p:cNvPr>
          <p:cNvSpPr txBox="1"/>
          <p:nvPr/>
        </p:nvSpPr>
        <p:spPr>
          <a:xfrm>
            <a:off x="2476790" y="1842902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양진체 " panose="02020503000000000000" pitchFamily="18" charset="-127"/>
                <a:ea typeface="양진체 " panose="02020503000000000000" pitchFamily="18" charset="-127"/>
              </a:rPr>
              <a:t>8%</a:t>
            </a:r>
            <a:endParaRPr lang="ko-KR" altLang="en-US" b="1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112116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1378</Words>
  <Application>Microsoft Office PowerPoint</Application>
  <PresentationFormat>화면 슬라이드 쇼(16:9)</PresentationFormat>
  <Paragraphs>286</Paragraphs>
  <Slides>31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Fira Sans Extra Condensed Medium</vt:lpstr>
      <vt:lpstr>Open Sans Light</vt:lpstr>
      <vt:lpstr>Bebas Neue</vt:lpstr>
      <vt:lpstr>DM Serif Display</vt:lpstr>
      <vt:lpstr>양진체 </vt:lpstr>
      <vt:lpstr>Fira Sans Extra Condensed SemiBold</vt:lpstr>
      <vt:lpstr>Arial</vt:lpstr>
      <vt:lpstr>Invesment Business Plan by Slidego</vt:lpstr>
      <vt:lpstr>낚시 정보 시스템</vt:lpstr>
      <vt:lpstr>프로젝트  개요</vt:lpstr>
      <vt:lpstr>팀소개</vt:lpstr>
      <vt:lpstr>PowerPoint 프레젠테이션</vt:lpstr>
      <vt:lpstr>프로젝트 기획의도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Mercury</vt:lpstr>
      <vt:lpstr>Venus</vt:lpstr>
      <vt:lpstr>프로그램  주요 기능 및 코드 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마치는 말</vt:lpstr>
      <vt:lpstr>PowerPoint 프레젠테이션</vt:lpstr>
      <vt:lpstr>Mercury</vt:lpstr>
      <vt:lpstr>Venus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06-19</dc:creator>
  <cp:lastModifiedBy>06-19</cp:lastModifiedBy>
  <cp:revision>130</cp:revision>
  <dcterms:modified xsi:type="dcterms:W3CDTF">2022-06-17T05:02:57Z</dcterms:modified>
</cp:coreProperties>
</file>